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40" r:id="rId1"/>
  </p:sldMasterIdLst>
  <p:notesMasterIdLst>
    <p:notesMasterId r:id="rId38"/>
  </p:notesMasterIdLst>
  <p:sldIdLst>
    <p:sldId id="256" r:id="rId2"/>
    <p:sldId id="257" r:id="rId3"/>
    <p:sldId id="292" r:id="rId4"/>
    <p:sldId id="264" r:id="rId5"/>
    <p:sldId id="298" r:id="rId6"/>
    <p:sldId id="263" r:id="rId7"/>
    <p:sldId id="289" r:id="rId8"/>
    <p:sldId id="260" r:id="rId9"/>
    <p:sldId id="294" r:id="rId10"/>
    <p:sldId id="279" r:id="rId11"/>
    <p:sldId id="281" r:id="rId12"/>
    <p:sldId id="282" r:id="rId13"/>
    <p:sldId id="283" r:id="rId14"/>
    <p:sldId id="261" r:id="rId15"/>
    <p:sldId id="268" r:id="rId16"/>
    <p:sldId id="269" r:id="rId17"/>
    <p:sldId id="258" r:id="rId18"/>
    <p:sldId id="288" r:id="rId19"/>
    <p:sldId id="285" r:id="rId20"/>
    <p:sldId id="291" r:id="rId21"/>
    <p:sldId id="271" r:id="rId22"/>
    <p:sldId id="280" r:id="rId23"/>
    <p:sldId id="270" r:id="rId24"/>
    <p:sldId id="284" r:id="rId25"/>
    <p:sldId id="262" r:id="rId26"/>
    <p:sldId id="277" r:id="rId27"/>
    <p:sldId id="274" r:id="rId28"/>
    <p:sldId id="286" r:id="rId29"/>
    <p:sldId id="272" r:id="rId30"/>
    <p:sldId id="278" r:id="rId31"/>
    <p:sldId id="295" r:id="rId32"/>
    <p:sldId id="290" r:id="rId33"/>
    <p:sldId id="267" r:id="rId34"/>
    <p:sldId id="287" r:id="rId35"/>
    <p:sldId id="300" r:id="rId36"/>
    <p:sldId id="297" r:id="rId3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46" autoAdjust="0"/>
    <p:restoredTop sz="69038"/>
  </p:normalViewPr>
  <p:slideViewPr>
    <p:cSldViewPr snapToGrid="0">
      <p:cViewPr varScale="1">
        <p:scale>
          <a:sx n="86" d="100"/>
          <a:sy n="86" d="100"/>
        </p:scale>
        <p:origin x="152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033545-7A6D-344A-BBEE-421ED94F2AFA}" type="datetimeFigureOut">
              <a:rPr lang="de-DE" smtClean="0"/>
              <a:t>30.06.20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5D0DDE-8A21-664C-AE85-F93181F6ECF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1992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Alexandra: </a:t>
            </a:r>
            <a:r>
              <a:rPr lang="de-DE" dirty="0" err="1"/>
              <a:t>Vorstellung,Vision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5D0DDE-8A21-664C-AE85-F93181F6ECF4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801371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Alex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5D0DDE-8A21-664C-AE85-F93181F6ECF4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971454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Alex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5D0DDE-8A21-664C-AE85-F93181F6ECF4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184436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Jeanne: </a:t>
            </a:r>
            <a:r>
              <a:rPr lang="de-DE" dirty="0" err="1"/>
              <a:t>Youtrack</a:t>
            </a:r>
            <a:r>
              <a:rPr lang="de-DE" dirty="0"/>
              <a:t> integriert in </a:t>
            </a:r>
            <a:r>
              <a:rPr lang="de-DE" dirty="0" err="1"/>
              <a:t>IntelliJ</a:t>
            </a:r>
            <a:r>
              <a:rPr lang="de-DE" dirty="0"/>
              <a:t> als </a:t>
            </a:r>
            <a:r>
              <a:rPr lang="de-DE" dirty="0" err="1"/>
              <a:t>Plugin</a:t>
            </a:r>
            <a:r>
              <a:rPr lang="de-DE" dirty="0"/>
              <a:t> und in </a:t>
            </a:r>
            <a:r>
              <a:rPr lang="de-DE" dirty="0" err="1"/>
              <a:t>Git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5D0DDE-8A21-664C-AE85-F93181F6ECF4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380230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Jeanne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5D0DDE-8A21-664C-AE85-F93181F6ECF4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117286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Jeanne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5D0DDE-8A21-664C-AE85-F93181F6ECF4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791160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Jeanne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5D0DDE-8A21-664C-AE85-F93181F6ECF4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780427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Alex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5D0DDE-8A21-664C-AE85-F93181F6ECF4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785032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Alex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5D0DDE-8A21-664C-AE85-F93181F6ECF4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037044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Alex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5D0DDE-8A21-664C-AE85-F93181F6ECF4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283079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Alex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5D0DDE-8A21-664C-AE85-F93181F6ECF4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786407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Alexandra</a:t>
            </a:r>
          </a:p>
          <a:p>
            <a:r>
              <a:rPr lang="de-DE" dirty="0" err="1"/>
              <a:t>Vision+Agenda</a:t>
            </a:r>
            <a:r>
              <a:rPr lang="de-DE" dirty="0"/>
              <a:t> (Intro): 2min</a:t>
            </a:r>
          </a:p>
          <a:p>
            <a:r>
              <a:rPr lang="de-DE" dirty="0" err="1"/>
              <a:t>Use</a:t>
            </a:r>
            <a:r>
              <a:rPr lang="de-DE" dirty="0"/>
              <a:t> Cases: 3min</a:t>
            </a:r>
          </a:p>
          <a:p>
            <a:r>
              <a:rPr lang="de-DE" dirty="0"/>
              <a:t>Demo: 3,5min</a:t>
            </a:r>
          </a:p>
          <a:p>
            <a:r>
              <a:rPr lang="de-DE" dirty="0"/>
              <a:t>PM: 3,5-4min</a:t>
            </a:r>
          </a:p>
          <a:p>
            <a:r>
              <a:rPr lang="de-DE" dirty="0" err="1"/>
              <a:t>Architecture</a:t>
            </a:r>
            <a:r>
              <a:rPr lang="de-DE" dirty="0"/>
              <a:t>: 4-4,5min</a:t>
            </a:r>
          </a:p>
          <a:p>
            <a:r>
              <a:rPr lang="de-DE" dirty="0"/>
              <a:t>Quality: 2,5-3min</a:t>
            </a:r>
          </a:p>
          <a:p>
            <a:r>
              <a:rPr lang="de-DE" dirty="0"/>
              <a:t>Further </a:t>
            </a:r>
            <a:r>
              <a:rPr lang="de-DE" dirty="0" err="1"/>
              <a:t>Questions</a:t>
            </a:r>
            <a:r>
              <a:rPr lang="de-DE" dirty="0"/>
              <a:t> + </a:t>
            </a:r>
            <a:r>
              <a:rPr lang="de-DE" dirty="0" err="1"/>
              <a:t>Documentation</a:t>
            </a:r>
            <a:r>
              <a:rPr lang="de-DE" dirty="0"/>
              <a:t>: 30s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5D0DDE-8A21-664C-AE85-F93181F6ECF4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492790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Alex: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5D0DDE-8A21-664C-AE85-F93181F6ECF4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7003805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Alex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5D0DDE-8A21-664C-AE85-F93181F6ECF4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9603867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Jeanne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5D0DDE-8A21-664C-AE85-F93181F6ECF4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8473730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Jeanne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5D0DDE-8A21-664C-AE85-F93181F6ECF4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773467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Jeanne: </a:t>
            </a:r>
            <a:r>
              <a:rPr lang="de-DE" dirty="0" err="1"/>
              <a:t>dummy</a:t>
            </a:r>
            <a:r>
              <a:rPr lang="de-DE" dirty="0"/>
              <a:t> </a:t>
            </a:r>
            <a:r>
              <a:rPr lang="de-DE" dirty="0" err="1"/>
              <a:t>image</a:t>
            </a:r>
            <a:r>
              <a:rPr lang="de-DE" dirty="0"/>
              <a:t> hervorheben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5D0DDE-8A21-664C-AE85-F93181F6ECF4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2038973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Jeanne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5D0DDE-8A21-664C-AE85-F93181F6ECF4}" type="slidenum">
              <a:rPr lang="de-DE" smtClean="0"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1305801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5D0DDE-8A21-664C-AE85-F93181F6ECF4}" type="slidenum">
              <a:rPr lang="de-DE" smtClean="0"/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4819166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Nico:</a:t>
            </a:r>
          </a:p>
          <a:p>
            <a:endParaRPr lang="de-DE" dirty="0"/>
          </a:p>
          <a:p>
            <a:r>
              <a:rPr lang="de-DE" dirty="0" err="1"/>
              <a:t>JUnit</a:t>
            </a:r>
            <a:r>
              <a:rPr lang="de-DE" dirty="0"/>
              <a:t> Tests: Service </a:t>
            </a:r>
            <a:r>
              <a:rPr lang="de-DE" dirty="0" err="1"/>
              <a:t>and</a:t>
            </a:r>
            <a:r>
              <a:rPr lang="de-DE" dirty="0"/>
              <a:t> Controller wurden getestet</a:t>
            </a:r>
          </a:p>
          <a:p>
            <a:r>
              <a:rPr lang="de-DE" dirty="0"/>
              <a:t>Database Tests: Minor Service /</a:t>
            </a:r>
            <a:r>
              <a:rPr lang="de-DE" dirty="0" err="1"/>
              <a:t>Repo</a:t>
            </a:r>
            <a:r>
              <a:rPr lang="de-DE" dirty="0"/>
              <a:t> Tests</a:t>
            </a:r>
          </a:p>
          <a:p>
            <a:r>
              <a:rPr lang="de-DE" dirty="0" err="1"/>
              <a:t>Behaviour</a:t>
            </a:r>
            <a:r>
              <a:rPr lang="de-DE" dirty="0"/>
              <a:t> </a:t>
            </a:r>
            <a:r>
              <a:rPr lang="de-DE" dirty="0" err="1"/>
              <a:t>Driven</a:t>
            </a:r>
            <a:r>
              <a:rPr lang="de-DE" dirty="0"/>
              <a:t>: </a:t>
            </a:r>
            <a:r>
              <a:rPr lang="de-DE" dirty="0" err="1"/>
              <a:t>Cucumber</a:t>
            </a:r>
            <a:r>
              <a:rPr lang="de-DE" dirty="0"/>
              <a:t> (Klicken -&gt; Feature File </a:t>
            </a:r>
            <a:r>
              <a:rPr lang="de-DE" dirty="0" err="1"/>
              <a:t>Example</a:t>
            </a:r>
            <a:r>
              <a:rPr lang="de-DE" dirty="0"/>
              <a:t>)</a:t>
            </a:r>
          </a:p>
          <a:p>
            <a:r>
              <a:rPr lang="de-DE" dirty="0"/>
              <a:t>Test </a:t>
            </a:r>
            <a:r>
              <a:rPr lang="de-DE" dirty="0" err="1"/>
              <a:t>Coverage</a:t>
            </a:r>
            <a:r>
              <a:rPr lang="de-DE" dirty="0"/>
              <a:t>: </a:t>
            </a:r>
            <a:r>
              <a:rPr lang="de-DE" dirty="0" err="1"/>
              <a:t>Jacoco</a:t>
            </a:r>
            <a:r>
              <a:rPr lang="de-DE" dirty="0"/>
              <a:t> berechnet das, mit </a:t>
            </a:r>
            <a:r>
              <a:rPr lang="de-DE" dirty="0" err="1"/>
              <a:t>Regex</a:t>
            </a:r>
            <a:r>
              <a:rPr lang="de-DE" dirty="0"/>
              <a:t> prozentzahl herausgefiltert und in </a:t>
            </a:r>
            <a:r>
              <a:rPr lang="de-DE" dirty="0" err="1"/>
              <a:t>Gitlab</a:t>
            </a:r>
            <a:r>
              <a:rPr lang="de-DE" dirty="0"/>
              <a:t> eingetragen. </a:t>
            </a:r>
            <a:r>
              <a:rPr lang="de-DE" dirty="0" err="1"/>
              <a:t>Sonarqube</a:t>
            </a:r>
            <a:r>
              <a:rPr lang="de-DE" dirty="0"/>
              <a:t> verwendet dieselbe Zahl</a:t>
            </a:r>
          </a:p>
          <a:p>
            <a:r>
              <a:rPr lang="de-DE" dirty="0"/>
              <a:t>Field Tests: Erklären (Video + Google Umfrage) -&gt; Schüler haben </a:t>
            </a:r>
            <a:r>
              <a:rPr lang="de-DE" dirty="0" err="1"/>
              <a:t>Pokemon</a:t>
            </a:r>
            <a:r>
              <a:rPr lang="de-DE" dirty="0"/>
              <a:t>-Zugangsdaten bekommen, Testen die Webseite anonym, Füllen die Umfrage aus. Es gibt eine Hilfsseite und ein Demovideo</a:t>
            </a:r>
          </a:p>
          <a:p>
            <a:endParaRPr lang="de-DE" dirty="0"/>
          </a:p>
          <a:p>
            <a:r>
              <a:rPr lang="de-DE"/>
              <a:t>KEINEN LINK ANKLICKEN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5D0DDE-8A21-664C-AE85-F93181F6ECF4}" type="slidenum">
              <a:rPr lang="de-DE" smtClean="0"/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120770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Nico: </a:t>
            </a:r>
            <a:r>
              <a:rPr lang="de-DE" dirty="0" err="1"/>
              <a:t>Duplicated</a:t>
            </a:r>
            <a:r>
              <a:rPr lang="de-DE" dirty="0"/>
              <a:t> Lines (=Images und Sticker zu einem gemeinsamen Objekt zusammenfassen) und </a:t>
            </a:r>
            <a:r>
              <a:rPr lang="de-DE" dirty="0" err="1"/>
              <a:t>Cyclometic</a:t>
            </a:r>
            <a:r>
              <a:rPr lang="de-DE" dirty="0"/>
              <a:t> </a:t>
            </a:r>
            <a:r>
              <a:rPr lang="de-DE" dirty="0" err="1"/>
              <a:t>Complexity</a:t>
            </a:r>
            <a:r>
              <a:rPr lang="de-DE" dirty="0"/>
              <a:t> (=entfernen von </a:t>
            </a:r>
            <a:r>
              <a:rPr lang="de-DE" dirty="0" err="1"/>
              <a:t>If</a:t>
            </a:r>
            <a:r>
              <a:rPr lang="de-DE" dirty="0"/>
              <a:t>-Verschachtelungen)</a:t>
            </a:r>
          </a:p>
          <a:p>
            <a:endParaRPr lang="de-DE" dirty="0"/>
          </a:p>
          <a:p>
            <a:r>
              <a:rPr lang="de-DE" dirty="0" err="1"/>
              <a:t>Sonarqube</a:t>
            </a:r>
            <a:r>
              <a:rPr lang="de-DE" dirty="0"/>
              <a:t> läuft auf einem eigenen Server, aufrufbar unter folgendem Link NICHT DEN LINK ANKLICKEN; ENGLISCH REDEN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5D0DDE-8A21-664C-AE85-F93181F6ECF4}" type="slidenum">
              <a:rPr lang="de-DE" smtClean="0"/>
              <a:t>34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7806500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Nico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5D0DDE-8A21-664C-AE85-F93181F6ECF4}" type="slidenum">
              <a:rPr lang="de-DE" smtClean="0"/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830824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Jeanne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5D0DDE-8A21-664C-AE85-F93181F6ECF4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4383371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Nico: Weitere Links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5D0DDE-8A21-664C-AE85-F93181F6ECF4}" type="slidenum">
              <a:rPr lang="de-DE" smtClean="0"/>
              <a:t>36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064135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Jeanne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5D0DDE-8A21-664C-AE85-F93181F6ECF4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960907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Jeanne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5D0DDE-8A21-664C-AE85-F93181F6ECF4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173880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Jeanne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5D0DDE-8A21-664C-AE85-F93181F6ECF4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865156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Jeanne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5D0DDE-8A21-664C-AE85-F93181F6ECF4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463700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Nico: LIVE-Demo ~X min</a:t>
            </a:r>
          </a:p>
          <a:p>
            <a:r>
              <a:rPr lang="de-DE" dirty="0"/>
              <a:t>- Startseite + </a:t>
            </a:r>
            <a:r>
              <a:rPr lang="de-DE" dirty="0" err="1"/>
              <a:t>Footer</a:t>
            </a:r>
            <a:r>
              <a:rPr lang="de-DE" dirty="0"/>
              <a:t> + Header + Help (erwähnen)</a:t>
            </a:r>
          </a:p>
          <a:p>
            <a:r>
              <a:rPr lang="de-DE" dirty="0"/>
              <a:t>- Login</a:t>
            </a:r>
          </a:p>
          <a:p>
            <a:r>
              <a:rPr lang="de-DE" dirty="0"/>
              <a:t>- Cover</a:t>
            </a:r>
          </a:p>
          <a:p>
            <a:r>
              <a:rPr lang="de-DE" dirty="0"/>
              <a:t>- Edit Cover</a:t>
            </a:r>
          </a:p>
          <a:p>
            <a:r>
              <a:rPr lang="de-DE" dirty="0"/>
              <a:t>- Profile + Add Page</a:t>
            </a:r>
          </a:p>
          <a:p>
            <a:r>
              <a:rPr lang="de-DE" dirty="0"/>
              <a:t>- Edit Page</a:t>
            </a:r>
          </a:p>
          <a:p>
            <a:r>
              <a:rPr lang="de-DE" dirty="0"/>
              <a:t>- Read Page</a:t>
            </a:r>
          </a:p>
          <a:p>
            <a:r>
              <a:rPr lang="de-DE" dirty="0"/>
              <a:t>- Delete Page</a:t>
            </a:r>
          </a:p>
          <a:p>
            <a:r>
              <a:rPr lang="de-DE" dirty="0"/>
              <a:t>- </a:t>
            </a:r>
            <a:r>
              <a:rPr lang="de-DE" dirty="0" err="1"/>
              <a:t>Logout</a:t>
            </a:r>
            <a:endParaRPr lang="de-DE" dirty="0"/>
          </a:p>
          <a:p>
            <a:endParaRPr lang="de-DE" dirty="0"/>
          </a:p>
          <a:p>
            <a:r>
              <a:rPr lang="de-DE" dirty="0"/>
              <a:t>NICHT: Video anklicken, KEINE IDE, KEIN GITLAB, KEINE URL AUSSER </a:t>
            </a:r>
            <a:r>
              <a:rPr lang="de-DE" dirty="0" err="1"/>
              <a:t>bookly.online</a:t>
            </a:r>
            <a:r>
              <a:rPr lang="de-DE" dirty="0"/>
              <a:t>, KEINE EXCEL TABELLEN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5D0DDE-8A21-664C-AE85-F93181F6ECF4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849858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Alexandra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5D0DDE-8A21-664C-AE85-F93181F6ECF4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271417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de-DE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84890-85D2-4D7B-8EF5-15A9C1DB8F42}" type="datetimeFigureOut">
              <a:rPr lang="en-US" dirty="0"/>
              <a:t>6/30/20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57CC2-0FC8-4686-B024-99790E0F5162}" type="datetimeFigureOut">
              <a:rPr lang="en-US" dirty="0"/>
              <a:t>6/30/20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64DA5-CD3D-4590-A511-FCD3BC7A793E}" type="datetimeFigureOut">
              <a:rPr lang="en-US" dirty="0"/>
              <a:t>6/30/20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5661D-6934-4B32-B92C-470368BF1EC6}" type="datetimeFigureOut">
              <a:rPr lang="en-US" dirty="0"/>
              <a:t>6/30/20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C6F822A4-8DA6-4447-9B1F-C5DB58435268}" type="datetimeFigureOut">
              <a:rPr lang="en-US" dirty="0"/>
              <a:t>6/30/20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8D31E-DCDA-41A7-9C67-C4B11B94D21D}" type="datetimeFigureOut">
              <a:rPr lang="en-US" dirty="0"/>
              <a:t>6/30/20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762C0-B258-48F1-ADE6-176B4174CCDD}" type="datetimeFigureOut">
              <a:rPr lang="en-US" dirty="0"/>
              <a:t>6/30/20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919A6-33EB-49BD-A62F-1FA56B9F9712}" type="datetimeFigureOut">
              <a:rPr lang="en-US" dirty="0"/>
              <a:t>6/30/20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E7D1B-D673-4CF6-8672-009D42ABD2A0}" type="datetimeFigureOut">
              <a:rPr lang="en-US" dirty="0"/>
              <a:t>6/30/20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6AA21-1863-4931-97CB-99D0A168701B}" type="datetimeFigureOut">
              <a:rPr lang="en-US" dirty="0"/>
              <a:t>6/30/20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2C379-9A7C-4C87-A116-CBE9F58B04C5}" type="datetimeFigureOut">
              <a:rPr lang="en-US" dirty="0"/>
              <a:t>6/30/20</a:t>
            </a:fld>
            <a:endParaRPr lang="en-US" dirty="0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8664C608-40B1-4030-A28D-5B74BC98ADCE}" type="datetimeFigureOut">
              <a:rPr lang="en-US" dirty="0"/>
              <a:t>6/30/20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nicoschinacher.myjetbrains.com/youtrack/dashboard?id=97912dbd-9da6-463c-885e-63ac3637463e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cs.google.com/spreadsheets/d/1C8KZMciNv8I_smV_nzaEzk3PZSaR6lr7JVAEgE4Hryc/edit#gid=0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jpeg"/><Relationship Id="rId18" Type="http://schemas.openxmlformats.org/officeDocument/2006/relationships/image" Target="../media/image35.jpeg"/><Relationship Id="rId3" Type="http://schemas.openxmlformats.org/officeDocument/2006/relationships/image" Target="../media/image18.png"/><Relationship Id="rId7" Type="http://schemas.openxmlformats.org/officeDocument/2006/relationships/image" Target="../media/image24.png"/><Relationship Id="rId12" Type="http://schemas.openxmlformats.org/officeDocument/2006/relationships/image" Target="../media/image29.jpeg"/><Relationship Id="rId17" Type="http://schemas.openxmlformats.org/officeDocument/2006/relationships/image" Target="../media/image34.jpeg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33.jpeg"/><Relationship Id="rId20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8.jpeg"/><Relationship Id="rId5" Type="http://schemas.openxmlformats.org/officeDocument/2006/relationships/image" Target="../media/image22.png"/><Relationship Id="rId15" Type="http://schemas.openxmlformats.org/officeDocument/2006/relationships/image" Target="../media/image32.jpeg"/><Relationship Id="rId10" Type="http://schemas.openxmlformats.org/officeDocument/2006/relationships/image" Target="../media/image27.jpeg"/><Relationship Id="rId19" Type="http://schemas.openxmlformats.org/officeDocument/2006/relationships/image" Target="../media/image36.png"/><Relationship Id="rId4" Type="http://schemas.openxmlformats.org/officeDocument/2006/relationships/image" Target="../media/image21.png"/><Relationship Id="rId9" Type="http://schemas.openxmlformats.org/officeDocument/2006/relationships/image" Target="../media/image26.jpeg"/><Relationship Id="rId1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lab.com/project_bookly/bookly/-/blob/master/design/class_diagram.png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jp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3" Type="http://schemas.openxmlformats.org/officeDocument/2006/relationships/image" Target="../media/image45.jpeg"/><Relationship Id="rId7" Type="http://schemas.openxmlformats.org/officeDocument/2006/relationships/image" Target="../media/image26.jpeg"/><Relationship Id="rId12" Type="http://schemas.openxmlformats.org/officeDocument/2006/relationships/image" Target="../media/image30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35.jpeg"/><Relationship Id="rId5" Type="http://schemas.openxmlformats.org/officeDocument/2006/relationships/image" Target="../media/image47.png"/><Relationship Id="rId10" Type="http://schemas.openxmlformats.org/officeDocument/2006/relationships/image" Target="../media/image25.png"/><Relationship Id="rId4" Type="http://schemas.openxmlformats.org/officeDocument/2006/relationships/image" Target="../media/image46.png"/><Relationship Id="rId9" Type="http://schemas.openxmlformats.org/officeDocument/2006/relationships/image" Target="../media/image24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hBR4Yb2V8zU&amp;feature=youtu.be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47.png"/><Relationship Id="rId4" Type="http://schemas.openxmlformats.org/officeDocument/2006/relationships/hyperlink" Target="https://sonarqube.bookly.online/dashboard?id=testbookly" TargetMode="Externa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hyperlink" Target="https://nicoschinacher.myjetbrains.com/youtrack/dashboard?id=97912dbd-9da6-463c-885e-63ac3637463e" TargetMode="External"/><Relationship Id="rId13" Type="http://schemas.openxmlformats.org/officeDocument/2006/relationships/hyperlink" Target="https://www.youtube.com/watch?v=6JA0YSH2aXc&amp;feature=youtu.be" TargetMode="External"/><Relationship Id="rId3" Type="http://schemas.openxmlformats.org/officeDocument/2006/relationships/hyperlink" Target="https://bookly.online/" TargetMode="External"/><Relationship Id="rId7" Type="http://schemas.openxmlformats.org/officeDocument/2006/relationships/hyperlink" Target="https://gitlab.com/project_bookly/bookly/-/blob/master/PDFs/Documentation/Test_Plan.pdf" TargetMode="External"/><Relationship Id="rId12" Type="http://schemas.openxmlformats.org/officeDocument/2006/relationships/hyperlink" Target="https://nicoschinacher.myjetbrains.com/youtrack/reports/gantt/139-2?view=actual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bookly.online/swagger-ui.html" TargetMode="External"/><Relationship Id="rId11" Type="http://schemas.openxmlformats.org/officeDocument/2006/relationships/hyperlink" Target="https://sonarqube.bookly.online/dashboard?id=testbookly" TargetMode="External"/><Relationship Id="rId5" Type="http://schemas.openxmlformats.org/officeDocument/2006/relationships/hyperlink" Target="https://gitlab.com/project_bookly/bookly/-/blob/master/PDFs/Documentation/sad.pdf" TargetMode="External"/><Relationship Id="rId10" Type="http://schemas.openxmlformats.org/officeDocument/2006/relationships/hyperlink" Target="https://gitlab.com/project_bookly/bookly" TargetMode="External"/><Relationship Id="rId4" Type="http://schemas.openxmlformats.org/officeDocument/2006/relationships/hyperlink" Target="https://gitlab.com/project_bookly/bookly/-/blob/master/SRS.md" TargetMode="External"/><Relationship Id="rId9" Type="http://schemas.openxmlformats.org/officeDocument/2006/relationships/hyperlink" Target="https://blog.bookly.online/" TargetMode="External"/><Relationship Id="rId14" Type="http://schemas.openxmlformats.org/officeDocument/2006/relationships/hyperlink" Target="https://www.youtube.com/watch?v=hBR4Yb2V8zU&amp;feature=youtu.be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youtube.com/watch?v=6JA0YSH2aXc&amp;feature=youtu.be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de-DE" dirty="0" err="1"/>
              <a:t>bookly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final presentation</a:t>
            </a:r>
          </a:p>
        </p:txBody>
      </p:sp>
    </p:spTree>
    <p:extLst>
      <p:ext uri="{BB962C8B-B14F-4D97-AF65-F5344CB8AC3E}">
        <p14:creationId xmlns:p14="http://schemas.microsoft.com/office/powerpoint/2010/main" val="34440811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RUP- </a:t>
            </a:r>
            <a:r>
              <a:rPr lang="en-US" b="1" dirty="0"/>
              <a:t>Rational Unified Process</a:t>
            </a:r>
            <a:r>
              <a:rPr lang="de-DE" b="1" dirty="0"/>
              <a:t> 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Alexandra</a:t>
            </a:r>
          </a:p>
          <a:p>
            <a:pPr lvl="1"/>
            <a:r>
              <a:rPr lang="en-US" b="1" dirty="0"/>
              <a:t>Requirements Specifier:</a:t>
            </a:r>
            <a:r>
              <a:rPr lang="en-US" dirty="0"/>
              <a:t> Describe and phrase the features / design of the website with the team</a:t>
            </a:r>
          </a:p>
          <a:p>
            <a:pPr lvl="1"/>
            <a:r>
              <a:rPr lang="en-US" b="1" dirty="0"/>
              <a:t>Project Manager:</a:t>
            </a:r>
            <a:r>
              <a:rPr lang="en-US" dirty="0"/>
              <a:t> Phrase acceptance criteria of the features + Coordinate sprints + Manage </a:t>
            </a:r>
            <a:r>
              <a:rPr lang="en-US" dirty="0" err="1"/>
              <a:t>YouTrack</a:t>
            </a:r>
            <a:r>
              <a:rPr lang="en-US" dirty="0"/>
              <a:t> + Assign Tags</a:t>
            </a:r>
          </a:p>
          <a:p>
            <a:r>
              <a:rPr lang="en-US" b="1" dirty="0"/>
              <a:t>Jeanne</a:t>
            </a:r>
          </a:p>
          <a:p>
            <a:pPr lvl="1"/>
            <a:r>
              <a:rPr lang="en-US" b="1" dirty="0"/>
              <a:t>Implementer: </a:t>
            </a:r>
            <a:r>
              <a:rPr lang="en-US" dirty="0"/>
              <a:t>Create database structure, logic, and interfaces (API)</a:t>
            </a:r>
          </a:p>
          <a:p>
            <a:pPr lvl="1"/>
            <a:r>
              <a:rPr lang="en-US" b="1" dirty="0"/>
              <a:t>Tester: </a:t>
            </a:r>
            <a:r>
              <a:rPr lang="en-US" dirty="0"/>
              <a:t>Test the interfaces (APIs) between Frontend, Backend, Database and the functionality of the Frontend</a:t>
            </a:r>
          </a:p>
          <a:p>
            <a:r>
              <a:rPr lang="en-US" b="1" dirty="0"/>
              <a:t>Nico</a:t>
            </a:r>
          </a:p>
          <a:p>
            <a:pPr lvl="1"/>
            <a:r>
              <a:rPr lang="en-US" b="1" dirty="0" err="1"/>
              <a:t>Deployer</a:t>
            </a:r>
            <a:r>
              <a:rPr lang="en-US" b="1" dirty="0"/>
              <a:t>:</a:t>
            </a:r>
            <a:r>
              <a:rPr lang="en-US" dirty="0"/>
              <a:t> Host domain and integrate CI (and Docker)</a:t>
            </a:r>
          </a:p>
          <a:p>
            <a:pPr lvl="1"/>
            <a:r>
              <a:rPr lang="en-US" b="1" dirty="0"/>
              <a:t>Designer:</a:t>
            </a:r>
            <a:r>
              <a:rPr lang="en-US" dirty="0"/>
              <a:t> Implement the design described in the Use-Cases + Web tests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758221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RUP- </a:t>
            </a:r>
            <a:r>
              <a:rPr lang="en-US" b="1" dirty="0"/>
              <a:t>Workflow</a:t>
            </a:r>
            <a:r>
              <a:rPr lang="de-DE" b="1" dirty="0"/>
              <a:t> </a:t>
            </a:r>
            <a:endParaRPr lang="de-DE" dirty="0"/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9836" y="1615345"/>
            <a:ext cx="7556807" cy="5019311"/>
          </a:xfrm>
          <a:prstGeom prst="rect">
            <a:avLst/>
          </a:prstGeom>
        </p:spPr>
      </p:pic>
      <p:pic>
        <p:nvPicPr>
          <p:cNvPr id="6" name="Bild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5319" y="3163615"/>
            <a:ext cx="3706848" cy="2115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8786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RUP- </a:t>
            </a:r>
            <a:r>
              <a:rPr lang="en-US" b="1" dirty="0"/>
              <a:t>Workflow - 2020</a:t>
            </a:r>
            <a:r>
              <a:rPr lang="de-DE" b="1" dirty="0"/>
              <a:t> </a:t>
            </a:r>
            <a:endParaRPr lang="de-DE" dirty="0"/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7559" y="1615345"/>
            <a:ext cx="7136524" cy="5019311"/>
          </a:xfrm>
          <a:prstGeom prst="rect">
            <a:avLst/>
          </a:prstGeom>
        </p:spPr>
      </p:pic>
      <p:pic>
        <p:nvPicPr>
          <p:cNvPr id="6" name="Bild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5319" y="3163615"/>
            <a:ext cx="3706848" cy="2115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0223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RUP- </a:t>
            </a:r>
            <a:r>
              <a:rPr lang="en-US" b="1" dirty="0"/>
              <a:t>Workflow - complete</a:t>
            </a:r>
            <a:r>
              <a:rPr lang="de-DE" b="1" dirty="0"/>
              <a:t> </a:t>
            </a:r>
            <a:endParaRPr lang="de-DE" dirty="0"/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2496"/>
          <a:stretch/>
        </p:blipFill>
        <p:spPr>
          <a:xfrm>
            <a:off x="420415" y="1625855"/>
            <a:ext cx="7493875" cy="5019311"/>
          </a:xfrm>
          <a:prstGeom prst="rect">
            <a:avLst/>
          </a:prstGeom>
        </p:spPr>
      </p:pic>
      <p:pic>
        <p:nvPicPr>
          <p:cNvPr id="6" name="Bild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5319" y="3163615"/>
            <a:ext cx="3706848" cy="2115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5898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Scrum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Youtrack</a:t>
            </a:r>
            <a:endParaRPr lang="de-DE" dirty="0"/>
          </a:p>
        </p:txBody>
      </p:sp>
      <p:pic>
        <p:nvPicPr>
          <p:cNvPr id="9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6657" y="2120900"/>
            <a:ext cx="8725036" cy="405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feld 1"/>
          <p:cNvSpPr txBox="1"/>
          <p:nvPr/>
        </p:nvSpPr>
        <p:spPr>
          <a:xfrm>
            <a:off x="4193628" y="2226003"/>
            <a:ext cx="788275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DE" sz="1400" dirty="0" err="1"/>
              <a:t>weekly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25347325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Scrum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Youtrack</a:t>
            </a:r>
            <a:endParaRPr lang="de-DE" dirty="0"/>
          </a:p>
        </p:txBody>
      </p:sp>
      <p:pic>
        <p:nvPicPr>
          <p:cNvPr id="2" name="Inhaltsplatzhalter 1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18100" y="2008917"/>
            <a:ext cx="11361895" cy="3682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5726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Scrum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Youtrack</a:t>
            </a:r>
            <a:endParaRPr lang="de-DE" dirty="0"/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96941" y="2120900"/>
            <a:ext cx="9804467" cy="405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5650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Burn</a:t>
            </a:r>
            <a:r>
              <a:rPr lang="de-DE" dirty="0"/>
              <a:t>-Down-Chart</a:t>
            </a:r>
          </a:p>
        </p:txBody>
      </p:sp>
      <p:pic>
        <p:nvPicPr>
          <p:cNvPr id="2" name="Inhaltsplatzhalter 1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80810" y="2120900"/>
            <a:ext cx="9236730" cy="4051300"/>
          </a:xfrm>
          <a:prstGeom prst="rect">
            <a:avLst/>
          </a:prstGeom>
        </p:spPr>
      </p:pic>
      <p:sp>
        <p:nvSpPr>
          <p:cNvPr id="3" name="Textfeld 2">
            <a:hlinkClick r:id="rId4"/>
            <a:extLst>
              <a:ext uri="{FF2B5EF4-FFF2-40B4-BE49-F238E27FC236}">
                <a16:creationId xmlns:a16="http://schemas.microsoft.com/office/drawing/2014/main" id="{133B31D1-2BFE-3849-9A99-FAF50B32A9EA}"/>
              </a:ext>
            </a:extLst>
          </p:cNvPr>
          <p:cNvSpPr txBox="1"/>
          <p:nvPr/>
        </p:nvSpPr>
        <p:spPr>
          <a:xfrm>
            <a:off x="9399296" y="1779631"/>
            <a:ext cx="1029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► </a:t>
            </a:r>
            <a:r>
              <a:rPr lang="de-DE" dirty="0">
                <a:hlinkClick r:id="rId4"/>
              </a:rPr>
              <a:t>more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255408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870966-9496-F14A-A6C2-5326F60C5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Cost</a:t>
            </a:r>
            <a:r>
              <a:rPr lang="de-DE" dirty="0"/>
              <a:t> </a:t>
            </a:r>
            <a:r>
              <a:rPr lang="de-DE" dirty="0" err="1"/>
              <a:t>Estimation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BA7B65B-1C3C-9049-8735-E8152FC42A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4648" y="1817159"/>
            <a:ext cx="8940799" cy="5040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6732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DE08F80-952C-4B41-B2BA-4F9206713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Risk</a:t>
            </a:r>
            <a:r>
              <a:rPr lang="de-DE" dirty="0"/>
              <a:t> Management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68F5785E-E5F6-614D-85FA-36DD9A6B5E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692" y="1799771"/>
            <a:ext cx="10683558" cy="3973708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AFCF461A-D506-6D4E-B13F-8B6664FE09CC}"/>
              </a:ext>
            </a:extLst>
          </p:cNvPr>
          <p:cNvSpPr txBox="1"/>
          <p:nvPr/>
        </p:nvSpPr>
        <p:spPr>
          <a:xfrm>
            <a:off x="806846" y="5849257"/>
            <a:ext cx="2903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Risk</a:t>
            </a:r>
            <a:r>
              <a:rPr lang="de-DE" dirty="0"/>
              <a:t> Management ► </a:t>
            </a:r>
            <a:r>
              <a:rPr lang="de-DE" dirty="0">
                <a:hlinkClick r:id="rId4"/>
              </a:rPr>
              <a:t>here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49987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Outline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Use Cases</a:t>
            </a:r>
          </a:p>
          <a:p>
            <a:r>
              <a:rPr lang="en-US" sz="2800" dirty="0"/>
              <a:t>Demo</a:t>
            </a:r>
          </a:p>
          <a:p>
            <a:r>
              <a:rPr lang="en-US" sz="2800" dirty="0"/>
              <a:t>Project Management</a:t>
            </a:r>
          </a:p>
          <a:p>
            <a:r>
              <a:rPr lang="en-US" sz="2800" dirty="0"/>
              <a:t>Architecture</a:t>
            </a:r>
          </a:p>
          <a:p>
            <a:r>
              <a:rPr lang="en-US" sz="2800" dirty="0"/>
              <a:t>Quality</a:t>
            </a: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4655" y="2093976"/>
            <a:ext cx="5818908" cy="3864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2176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D014D44-284C-304A-8EB1-10E2F8BB4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Architecture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CD050FD-66C7-0045-B7D8-368F9B79C0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839084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Idea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1026" name="Picture 2" descr="Bildergebnis für spring boot vu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9610" y="2902492"/>
            <a:ext cx="6281203" cy="2491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13825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E6A352E7-9327-0D49-BF63-7F0DBC3B8D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4866" y="1876262"/>
            <a:ext cx="6442320" cy="4216791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pic>
        <p:nvPicPr>
          <p:cNvPr id="4" name="Picture 2" descr="Bildergebnis für spring boot vue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373"/>
          <a:stretch/>
        </p:blipFill>
        <p:spPr bwMode="auto">
          <a:xfrm>
            <a:off x="3324920" y="4624803"/>
            <a:ext cx="1520349" cy="1293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Bildergebnis für spring boot vue">
            <a:extLst>
              <a:ext uri="{FF2B5EF4-FFF2-40B4-BE49-F238E27FC236}">
                <a16:creationId xmlns:a16="http://schemas.microsoft.com/office/drawing/2014/main" id="{EB09F81C-F629-7E47-B57E-600555A04C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73" t="-3295" r="1948" b="3295"/>
          <a:stretch/>
        </p:blipFill>
        <p:spPr bwMode="auto">
          <a:xfrm>
            <a:off x="8221838" y="2513130"/>
            <a:ext cx="1713073" cy="147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57082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 </a:t>
            </a:r>
            <a:r>
              <a:rPr lang="x-none" dirty="0"/>
              <a:t>–</a:t>
            </a:r>
            <a:r>
              <a:rPr lang="de-DE" dirty="0"/>
              <a:t> </a:t>
            </a:r>
            <a:r>
              <a:rPr lang="en-US" dirty="0"/>
              <a:t>Overview </a:t>
            </a:r>
          </a:p>
        </p:txBody>
      </p:sp>
      <p:pic>
        <p:nvPicPr>
          <p:cNvPr id="6146" name="Picture 2" descr="https://gitlab.com/project_bookly/bookly/raw/master/design/maven_mvc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030664" y="2120900"/>
            <a:ext cx="6137022" cy="4051300"/>
          </a:xfrm>
        </p:spPr>
      </p:pic>
      <p:pic>
        <p:nvPicPr>
          <p:cNvPr id="4" name="Picture 2" descr="Bildergebnis für spring boot vu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73" t="-3295" r="1948" b="3295"/>
          <a:stretch/>
        </p:blipFill>
        <p:spPr bwMode="auto">
          <a:xfrm>
            <a:off x="7990574" y="457708"/>
            <a:ext cx="1713073" cy="147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Bildergebnis für spring boot vue">
            <a:extLst>
              <a:ext uri="{FF2B5EF4-FFF2-40B4-BE49-F238E27FC236}">
                <a16:creationId xmlns:a16="http://schemas.microsoft.com/office/drawing/2014/main" id="{6C6CC59B-1308-134A-B774-93B691C14C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373"/>
          <a:stretch/>
        </p:blipFill>
        <p:spPr bwMode="auto">
          <a:xfrm>
            <a:off x="2086963" y="4526329"/>
            <a:ext cx="1520349" cy="1293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68426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8CB9B8-8116-844B-9E21-8E04E02A1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Technology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5BD5180-14C0-2F4E-B61D-6FEF9EDF19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7" y="1825986"/>
            <a:ext cx="4937057" cy="2000426"/>
          </a:xfrm>
          <a:ln>
            <a:solidFill>
              <a:schemeClr val="accent1"/>
            </a:solidFill>
          </a:ln>
        </p:spPr>
        <p:txBody>
          <a:bodyPr/>
          <a:lstStyle/>
          <a:p>
            <a:pPr marL="0" indent="0" algn="ctr">
              <a:buNone/>
            </a:pPr>
            <a:r>
              <a:rPr lang="de-DE" dirty="0"/>
              <a:t>Backend</a:t>
            </a:r>
          </a:p>
        </p:txBody>
      </p:sp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A65E8415-20E6-904A-8A48-1B224F8B36AE}"/>
              </a:ext>
            </a:extLst>
          </p:cNvPr>
          <p:cNvSpPr txBox="1">
            <a:spLocks/>
          </p:cNvSpPr>
          <p:nvPr/>
        </p:nvSpPr>
        <p:spPr>
          <a:xfrm>
            <a:off x="6147582" y="1825986"/>
            <a:ext cx="4980666" cy="2000426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itchFamily="2" charset="2"/>
              <a:buNone/>
            </a:pPr>
            <a:r>
              <a:rPr lang="de-DE" dirty="0"/>
              <a:t>Frontend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DFECDC97-0D45-4143-A21E-DD53BB583897}"/>
              </a:ext>
            </a:extLst>
          </p:cNvPr>
          <p:cNvSpPr txBox="1">
            <a:spLocks/>
          </p:cNvSpPr>
          <p:nvPr/>
        </p:nvSpPr>
        <p:spPr>
          <a:xfrm>
            <a:off x="6191191" y="4018201"/>
            <a:ext cx="4937057" cy="2000426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itchFamily="2" charset="2"/>
              <a:buNone/>
            </a:pPr>
            <a:r>
              <a:rPr lang="de-DE" dirty="0" err="1"/>
              <a:t>Deployment</a:t>
            </a:r>
            <a:endParaRPr lang="de-DE" dirty="0"/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6B131FF7-A6FD-C748-B8E1-F01690349ED9}"/>
              </a:ext>
            </a:extLst>
          </p:cNvPr>
          <p:cNvSpPr txBox="1">
            <a:spLocks/>
          </p:cNvSpPr>
          <p:nvPr/>
        </p:nvSpPr>
        <p:spPr>
          <a:xfrm>
            <a:off x="1069846" y="3994637"/>
            <a:ext cx="4937057" cy="2000426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itchFamily="2" charset="2"/>
              <a:buNone/>
            </a:pPr>
            <a:r>
              <a:rPr lang="de-DE" dirty="0" err="1"/>
              <a:t>Testing</a:t>
            </a:r>
            <a:endParaRPr lang="de-DE" dirty="0"/>
          </a:p>
        </p:txBody>
      </p:sp>
      <p:pic>
        <p:nvPicPr>
          <p:cNvPr id="7" name="Picture 2" descr="Bildergebnis für spring boot vue">
            <a:extLst>
              <a:ext uri="{FF2B5EF4-FFF2-40B4-BE49-F238E27FC236}">
                <a16:creationId xmlns:a16="http://schemas.microsoft.com/office/drawing/2014/main" id="{3E7D70CD-9AAE-C74C-BA8B-39C95D6E83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373"/>
          <a:stretch/>
        </p:blipFill>
        <p:spPr bwMode="auto">
          <a:xfrm>
            <a:off x="5953168" y="1840042"/>
            <a:ext cx="1520349" cy="1293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ntegrating with testing frameworks - Xray for JIRA Latest ...">
            <a:extLst>
              <a:ext uri="{FF2B5EF4-FFF2-40B4-BE49-F238E27FC236}">
                <a16:creationId xmlns:a16="http://schemas.microsoft.com/office/drawing/2014/main" id="{EC3C53F3-0772-6241-AE26-4DF2F64D14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4182" y="4319335"/>
            <a:ext cx="1944816" cy="634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wagger-logo - Sme.UP">
            <a:extLst>
              <a:ext uri="{FF2B5EF4-FFF2-40B4-BE49-F238E27FC236}">
                <a16:creationId xmlns:a16="http://schemas.microsoft.com/office/drawing/2014/main" id="{66860D40-9F28-E043-8AFC-7FCB23B183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449" b="23233"/>
          <a:stretch/>
        </p:blipFill>
        <p:spPr bwMode="auto">
          <a:xfrm>
            <a:off x="2221995" y="3085578"/>
            <a:ext cx="1745332" cy="579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ostgreSQL Logo / Software / Logonoid.com">
            <a:extLst>
              <a:ext uri="{FF2B5EF4-FFF2-40B4-BE49-F238E27FC236}">
                <a16:creationId xmlns:a16="http://schemas.microsoft.com/office/drawing/2014/main" id="{D31BB585-FDFE-6549-8437-6040CA15C1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1088" y="2113902"/>
            <a:ext cx="938533" cy="1043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https://www.logolynx.com/images/logolynx/b7/b769fa4ba92e48da33e691a69ca62224.png">
            <a:extLst>
              <a:ext uri="{FF2B5EF4-FFF2-40B4-BE49-F238E27FC236}">
                <a16:creationId xmlns:a16="http://schemas.microsoft.com/office/drawing/2014/main" id="{B14182DF-87A1-FC42-868B-6BB5765C49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7271" y="4185368"/>
            <a:ext cx="1579859" cy="1087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https://qph.fs.quoracdn.net/main-qimg-48b7a3d8958565e7aa3ad4dbf2312770">
            <a:extLst>
              <a:ext uri="{FF2B5EF4-FFF2-40B4-BE49-F238E27FC236}">
                <a16:creationId xmlns:a16="http://schemas.microsoft.com/office/drawing/2014/main" id="{4D7AECA8-FE8A-244E-BE64-5E70ED5C03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9615" y="2686844"/>
            <a:ext cx="941102" cy="941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https://tse3.mm.bing.net/th?id=OIP.KkDgi531Rrndbjubiq09sgHaCO&amp;pid=Api">
            <a:extLst>
              <a:ext uri="{FF2B5EF4-FFF2-40B4-BE49-F238E27FC236}">
                <a16:creationId xmlns:a16="http://schemas.microsoft.com/office/drawing/2014/main" id="{EC2FEB0D-2A36-B04F-94D2-ACC2891177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3784" y="4927742"/>
            <a:ext cx="2343543" cy="702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8" descr="https://tse1.mm.bing.net/th?id=OIP.1DPl2zEdD-AvUuTbO1zHQwHaED&amp;pid=Api">
            <a:extLst>
              <a:ext uri="{FF2B5EF4-FFF2-40B4-BE49-F238E27FC236}">
                <a16:creationId xmlns:a16="http://schemas.microsoft.com/office/drawing/2014/main" id="{CB64C062-1CC6-5F4F-BF4E-97E7363980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6303" y="2615276"/>
            <a:ext cx="821442" cy="448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0" descr="https://tse3.mm.bing.net/th?id=OIP.-dwtOAr_bY_rW4sn__4NFAHaHa&amp;pid=Api">
            <a:extLst>
              <a:ext uri="{FF2B5EF4-FFF2-40B4-BE49-F238E27FC236}">
                <a16:creationId xmlns:a16="http://schemas.microsoft.com/office/drawing/2014/main" id="{F21FDD0D-F4EF-704D-91DE-E071F72257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8128" y="2884944"/>
            <a:ext cx="615916" cy="615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https://qph.fs.quoracdn.net/main-qimg-48b7a3d8958565e7aa3ad4dbf2312770">
            <a:extLst>
              <a:ext uri="{FF2B5EF4-FFF2-40B4-BE49-F238E27FC236}">
                <a16:creationId xmlns:a16="http://schemas.microsoft.com/office/drawing/2014/main" id="{32E057D4-7B1E-1647-B658-9A71FCA3D8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8370" y="4332087"/>
            <a:ext cx="941102" cy="941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Bildergebnis für spring boot vue">
            <a:extLst>
              <a:ext uri="{FF2B5EF4-FFF2-40B4-BE49-F238E27FC236}">
                <a16:creationId xmlns:a16="http://schemas.microsoft.com/office/drawing/2014/main" id="{00532A55-33D1-464D-84DC-27632E5FB2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73" t="-3295" r="1948" b="3295"/>
          <a:stretch/>
        </p:blipFill>
        <p:spPr bwMode="auto">
          <a:xfrm>
            <a:off x="4779226" y="1915159"/>
            <a:ext cx="1016893" cy="873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https://tse2.mm.bing.net/th?id=OIP.tkFWMZCDQpooIqh0U2gHggHaBs&amp;pid=Api">
            <a:extLst>
              <a:ext uri="{FF2B5EF4-FFF2-40B4-BE49-F238E27FC236}">
                <a16:creationId xmlns:a16="http://schemas.microsoft.com/office/drawing/2014/main" id="{9D2C9851-C280-CF42-999F-B51E85A0B9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96" t="-4436" r="24371" b="6847"/>
          <a:stretch/>
        </p:blipFill>
        <p:spPr bwMode="auto">
          <a:xfrm>
            <a:off x="3836086" y="4776878"/>
            <a:ext cx="1181686" cy="503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s://tse4.mm.bing.net/th?id=OIP.PVaQ3v1NR6EhFiRgeuWrpQHaB3&amp;pid=Api">
            <a:extLst>
              <a:ext uri="{FF2B5EF4-FFF2-40B4-BE49-F238E27FC236}">
                <a16:creationId xmlns:a16="http://schemas.microsoft.com/office/drawing/2014/main" id="{C540309A-E597-C740-96D2-677FD51CC2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5972" y="3561222"/>
            <a:ext cx="825676" cy="207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 descr="https://tse4.mm.bing.net/th?id=OIP.PVaQ3v1NR6EhFiRgeuWrpQHaB3&amp;pid=Api">
            <a:extLst>
              <a:ext uri="{FF2B5EF4-FFF2-40B4-BE49-F238E27FC236}">
                <a16:creationId xmlns:a16="http://schemas.microsoft.com/office/drawing/2014/main" id="{87A6B20D-B9D2-444D-837B-03637D6B8B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7211" y="3561223"/>
            <a:ext cx="879769" cy="220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https://tse4.mm.bing.net/th?id=OIP.PVaQ3v1NR6EhFiRgeuWrpQHaB3&amp;pid=Api">
            <a:extLst>
              <a:ext uri="{FF2B5EF4-FFF2-40B4-BE49-F238E27FC236}">
                <a16:creationId xmlns:a16="http://schemas.microsoft.com/office/drawing/2014/main" id="{7AB8D88C-52B7-8449-A1FC-D44FFB1413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1879" y="5741140"/>
            <a:ext cx="879769" cy="220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https://tse4.mm.bing.net/th?id=OIP.PVaQ3v1NR6EhFiRgeuWrpQHaB3&amp;pid=Api">
            <a:extLst>
              <a:ext uri="{FF2B5EF4-FFF2-40B4-BE49-F238E27FC236}">
                <a16:creationId xmlns:a16="http://schemas.microsoft.com/office/drawing/2014/main" id="{FF2FAD39-89C3-A04A-A5DA-54ABBF8515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7210" y="5774193"/>
            <a:ext cx="879769" cy="220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ttps://upload.wikimedia.org/wikipedia/commons/thumb/9/99/Unofficial_JavaScript_logo_2.svg/245px-Unofficial_JavaScript_logo_2.svg.png">
            <a:extLst>
              <a:ext uri="{FF2B5EF4-FFF2-40B4-BE49-F238E27FC236}">
                <a16:creationId xmlns:a16="http://schemas.microsoft.com/office/drawing/2014/main" id="{91B89121-ED3F-8841-84C9-5591B5BD00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5936" y="2028920"/>
            <a:ext cx="620849" cy="620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https://tse3.mm.bing.net/th?id=OIP.Qzqc7oxwG-JEUmxie8S4kAAAAA&amp;pid=Api">
            <a:extLst>
              <a:ext uri="{FF2B5EF4-FFF2-40B4-BE49-F238E27FC236}">
                <a16:creationId xmlns:a16="http://schemas.microsoft.com/office/drawing/2014/main" id="{C7F764FD-0FC8-E540-824A-B19EC9D1CB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3536" y="2893063"/>
            <a:ext cx="1240648" cy="480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https://tse2.mm.bing.net/th?id=OIP.FulerPSf6CnOQcQ_Vo4KcQHaG2&amp;pid=Api">
            <a:extLst>
              <a:ext uri="{FF2B5EF4-FFF2-40B4-BE49-F238E27FC236}">
                <a16:creationId xmlns:a16="http://schemas.microsoft.com/office/drawing/2014/main" id="{26412293-5D92-0E47-8CAC-455E63A7E7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0571" y="4180124"/>
            <a:ext cx="907191" cy="838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https://tse1.mm.bing.net/th?id=OIP.BeV_a2TnrqpvamOMsPL22gAAAA&amp;pid=Api">
            <a:extLst>
              <a:ext uri="{FF2B5EF4-FFF2-40B4-BE49-F238E27FC236}">
                <a16:creationId xmlns:a16="http://schemas.microsoft.com/office/drawing/2014/main" id="{BE1BB580-30DB-F243-B109-3F148E119F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89" t="27481" r="17072" b="25777"/>
          <a:stretch/>
        </p:blipFill>
        <p:spPr bwMode="auto">
          <a:xfrm>
            <a:off x="6560841" y="5440356"/>
            <a:ext cx="1685433" cy="46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 descr="https://tse4.mm.bing.net/th?id=OIP.1wHaexuW0KW_Qt5XWnEkVwAAAA&amp;pid=Api">
            <a:extLst>
              <a:ext uri="{FF2B5EF4-FFF2-40B4-BE49-F238E27FC236}">
                <a16:creationId xmlns:a16="http://schemas.microsoft.com/office/drawing/2014/main" id="{2EC1EBA3-3D79-1D4E-911D-1E7A2A2D26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9746" y="4994850"/>
            <a:ext cx="914258" cy="914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2" name="Picture 16" descr="https://upload.wikimedia.org/wikipedia/commons/thumb/1/10/CSS3_and_HTML5_logos_and_wordmarks.svg/1280px-CSS3_and_HTML5_logos_and_wordmarks.svg.png">
            <a:extLst>
              <a:ext uri="{FF2B5EF4-FFF2-40B4-BE49-F238E27FC236}">
                <a16:creationId xmlns:a16="http://schemas.microsoft.com/office/drawing/2014/main" id="{567255ED-E898-3A41-AF90-5DEA73E197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3194" y="2839700"/>
            <a:ext cx="1336278" cy="866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4" name="Picture 18" descr="https://cdn-images-1.medium.com/max/1600/1*fK7U56Q-MRzEkuWHmMRn1Q.png">
            <a:extLst>
              <a:ext uri="{FF2B5EF4-FFF2-40B4-BE49-F238E27FC236}">
                <a16:creationId xmlns:a16="http://schemas.microsoft.com/office/drawing/2014/main" id="{60E0EA86-6F03-CD4A-8378-2D1D098037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4182" y="2049429"/>
            <a:ext cx="1799237" cy="518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34590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Database scheme </a:t>
            </a:r>
            <a:r>
              <a:rPr lang="x-none" sz="4000" dirty="0"/>
              <a:t>–</a:t>
            </a:r>
            <a:r>
              <a:rPr lang="en-US" sz="4000" dirty="0"/>
              <a:t> Data View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AEF1526-A888-5044-9423-F89F219EBF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848" y="1791754"/>
            <a:ext cx="9902725" cy="4258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3522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Diagram - Controller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CA45535-6759-E34F-908D-5EB68D14A7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9103"/>
          <a:stretch/>
        </p:blipFill>
        <p:spPr>
          <a:xfrm>
            <a:off x="1069848" y="1800665"/>
            <a:ext cx="9931185" cy="4656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6414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1"/>
          <p:cNvSpPr>
            <a:spLocks noGrp="1"/>
          </p:cNvSpPr>
          <p:nvPr>
            <p:ph type="title"/>
          </p:nvPr>
        </p:nvSpPr>
        <p:spPr>
          <a:xfrm>
            <a:off x="508069" y="423747"/>
            <a:ext cx="2246930" cy="6597812"/>
          </a:xfrm>
        </p:spPr>
        <p:txBody>
          <a:bodyPr vert="wordArtVert"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sz="4800" spc="-300" dirty="0"/>
              <a:t>Class Diagram Model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F42B67D3-90BF-DD47-860A-7D904BA733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484" t="37853" r="25412" b="30795"/>
          <a:stretch/>
        </p:blipFill>
        <p:spPr>
          <a:xfrm>
            <a:off x="2917128" y="423747"/>
            <a:ext cx="5813295" cy="5076721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9FFFC5A3-A122-424E-B3C1-1F2CA409DA5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017" t="13010" r="72269" b="8051"/>
          <a:stretch/>
        </p:blipFill>
        <p:spPr>
          <a:xfrm>
            <a:off x="9381156" y="3045"/>
            <a:ext cx="1083213" cy="6854955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B64E62A1-070B-2847-8859-B8EE84FAC8C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21" t="93397" r="83536" b="263"/>
          <a:stretch/>
        </p:blipFill>
        <p:spPr>
          <a:xfrm>
            <a:off x="3947339" y="5500468"/>
            <a:ext cx="1876437" cy="1357532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95369139-558E-A049-A204-384C9E8849ED}"/>
              </a:ext>
            </a:extLst>
          </p:cNvPr>
          <p:cNvSpPr txBox="1"/>
          <p:nvPr/>
        </p:nvSpPr>
        <p:spPr>
          <a:xfrm>
            <a:off x="801858" y="6091311"/>
            <a:ext cx="1667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►</a:t>
            </a:r>
            <a:r>
              <a:rPr lang="de-DE" dirty="0">
                <a:hlinkClick r:id="rId4"/>
              </a:rPr>
              <a:t>Whole view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197865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0F5BE38-ED3D-E449-A675-E29A0581C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Design Patterns: Null </a:t>
            </a:r>
            <a:r>
              <a:rPr lang="de-DE" dirty="0" err="1"/>
              <a:t>Object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DB0905A-BF20-5149-92F1-4BF2C60AD9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4391"/>
          <a:stretch/>
        </p:blipFill>
        <p:spPr>
          <a:xfrm>
            <a:off x="943943" y="1814733"/>
            <a:ext cx="7444675" cy="3179298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9EB3D137-2276-F34D-8C7D-52E2BFC3DD0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13" b="47380"/>
          <a:stretch/>
        </p:blipFill>
        <p:spPr>
          <a:xfrm>
            <a:off x="6303992" y="4039538"/>
            <a:ext cx="4824256" cy="2354228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56CF4108-B90A-3047-9CE5-83D4F77A7359}"/>
              </a:ext>
            </a:extLst>
          </p:cNvPr>
          <p:cNvSpPr txBox="1"/>
          <p:nvPr/>
        </p:nvSpPr>
        <p:spPr>
          <a:xfrm>
            <a:off x="8388618" y="1814733"/>
            <a:ext cx="1152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◀︎ </a:t>
            </a:r>
            <a:r>
              <a:rPr lang="de-DE" dirty="0" err="1"/>
              <a:t>before</a:t>
            </a:r>
            <a:endParaRPr lang="de-DE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29EFE344-FC32-B54A-983F-C71EF5863320}"/>
              </a:ext>
            </a:extLst>
          </p:cNvPr>
          <p:cNvSpPr txBox="1"/>
          <p:nvPr/>
        </p:nvSpPr>
        <p:spPr>
          <a:xfrm>
            <a:off x="5427069" y="6024434"/>
            <a:ext cx="968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After ▶︎</a:t>
            </a:r>
          </a:p>
        </p:txBody>
      </p:sp>
    </p:spTree>
    <p:extLst>
      <p:ext uri="{BB962C8B-B14F-4D97-AF65-F5344CB8AC3E}">
        <p14:creationId xmlns:p14="http://schemas.microsoft.com/office/powerpoint/2010/main" val="31913215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 </a:t>
            </a:r>
            <a:r>
              <a:rPr lang="x-none" dirty="0"/>
              <a:t>–</a:t>
            </a:r>
            <a:r>
              <a:rPr lang="en-US" dirty="0"/>
              <a:t> Deployment View</a:t>
            </a:r>
          </a:p>
        </p:txBody>
      </p:sp>
      <p:pic>
        <p:nvPicPr>
          <p:cNvPr id="8194" name="Picture 2" descr="DeploymentView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5130" y="2482000"/>
            <a:ext cx="9887836" cy="3036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98407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2F37B4-8483-FF44-A487-264E1E0647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</a:t>
            </a:r>
            <a:r>
              <a:rPr lang="de-DE" dirty="0"/>
              <a:t> Cases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B85C62B-8175-7B44-97DD-67603661CC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231582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err="1"/>
              <a:t>Continous</a:t>
            </a:r>
            <a:r>
              <a:rPr lang="en-US" sz="4000" dirty="0"/>
              <a:t> Integration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>
          <a:xfrm>
            <a:off x="1069848" y="1786597"/>
            <a:ext cx="10058400" cy="4385603"/>
          </a:xfrm>
        </p:spPr>
        <p:txBody>
          <a:bodyPr/>
          <a:lstStyle/>
          <a:p>
            <a:r>
              <a:rPr lang="de-DE" sz="2400" dirty="0"/>
              <a:t>Pipelines </a:t>
            </a:r>
            <a:br>
              <a:rPr lang="de-DE" sz="2400" dirty="0"/>
            </a:br>
            <a:r>
              <a:rPr lang="de-DE" sz="2400" b="1" dirty="0"/>
              <a:t>Test</a:t>
            </a:r>
            <a:r>
              <a:rPr lang="de-DE" sz="2400" dirty="0"/>
              <a:t> ► </a:t>
            </a:r>
            <a:r>
              <a:rPr lang="de-DE" sz="2400" b="1" dirty="0" err="1"/>
              <a:t>Build</a:t>
            </a:r>
            <a:r>
              <a:rPr lang="de-DE" sz="2400" dirty="0"/>
              <a:t> ► </a:t>
            </a:r>
            <a:r>
              <a:rPr lang="de-DE" sz="2400" b="1" dirty="0" err="1"/>
              <a:t>Metrics</a:t>
            </a:r>
            <a:r>
              <a:rPr lang="de-DE" sz="2400" dirty="0"/>
              <a:t> ► </a:t>
            </a:r>
            <a:r>
              <a:rPr lang="de-DE" sz="2400" b="1" dirty="0" err="1"/>
              <a:t>Deploy</a:t>
            </a:r>
            <a:r>
              <a:rPr lang="de-DE" sz="2400" dirty="0"/>
              <a:t> </a:t>
            </a:r>
            <a:r>
              <a:rPr lang="de-DE" sz="1800" dirty="0"/>
              <a:t>(</a:t>
            </a:r>
            <a:r>
              <a:rPr lang="de-DE" sz="1800" dirty="0" err="1"/>
              <a:t>automatic</a:t>
            </a:r>
            <a:r>
              <a:rPr lang="de-DE" sz="1800" dirty="0"/>
              <a:t> </a:t>
            </a:r>
            <a:r>
              <a:rPr lang="de-DE" sz="1800" dirty="0" err="1"/>
              <a:t>or</a:t>
            </a:r>
            <a:r>
              <a:rPr lang="de-DE" sz="1800" dirty="0"/>
              <a:t> </a:t>
            </a:r>
            <a:r>
              <a:rPr lang="de-DE" sz="1800" dirty="0" err="1"/>
              <a:t>manual</a:t>
            </a:r>
            <a:r>
              <a:rPr lang="de-DE" sz="1800" dirty="0"/>
              <a:t>)</a:t>
            </a:r>
            <a:endParaRPr lang="de-DE" sz="2400" dirty="0"/>
          </a:p>
          <a:p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58DB265-2944-364B-84B9-4EF0232C3D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3948"/>
          <a:stretch/>
        </p:blipFill>
        <p:spPr>
          <a:xfrm>
            <a:off x="853323" y="2514959"/>
            <a:ext cx="10491450" cy="2897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7536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err="1"/>
              <a:t>Continous</a:t>
            </a:r>
            <a:r>
              <a:rPr lang="en-US" sz="4000" dirty="0"/>
              <a:t> Integration</a:t>
            </a:r>
          </a:p>
        </p:txBody>
      </p:sp>
      <p:graphicFrame>
        <p:nvGraphicFramePr>
          <p:cNvPr id="3" name="Inhaltsplatzhalter 2">
            <a:extLst>
              <a:ext uri="{FF2B5EF4-FFF2-40B4-BE49-F238E27FC236}">
                <a16:creationId xmlns:a16="http://schemas.microsoft.com/office/drawing/2014/main" id="{89799388-FFFC-5947-A951-8EDB37F9FE7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16415757"/>
              </p:ext>
            </p:extLst>
          </p:nvPr>
        </p:nvGraphicFramePr>
        <p:xfrm>
          <a:off x="1069849" y="1926614"/>
          <a:ext cx="10634470" cy="4293320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1519210">
                  <a:extLst>
                    <a:ext uri="{9D8B030D-6E8A-4147-A177-3AD203B41FA5}">
                      <a16:colId xmlns:a16="http://schemas.microsoft.com/office/drawing/2014/main" val="3317057610"/>
                    </a:ext>
                  </a:extLst>
                </a:gridCol>
                <a:gridCol w="1519210">
                  <a:extLst>
                    <a:ext uri="{9D8B030D-6E8A-4147-A177-3AD203B41FA5}">
                      <a16:colId xmlns:a16="http://schemas.microsoft.com/office/drawing/2014/main" val="1210708275"/>
                    </a:ext>
                  </a:extLst>
                </a:gridCol>
                <a:gridCol w="1519210">
                  <a:extLst>
                    <a:ext uri="{9D8B030D-6E8A-4147-A177-3AD203B41FA5}">
                      <a16:colId xmlns:a16="http://schemas.microsoft.com/office/drawing/2014/main" val="2851182779"/>
                    </a:ext>
                  </a:extLst>
                </a:gridCol>
                <a:gridCol w="1519210">
                  <a:extLst>
                    <a:ext uri="{9D8B030D-6E8A-4147-A177-3AD203B41FA5}">
                      <a16:colId xmlns:a16="http://schemas.microsoft.com/office/drawing/2014/main" val="2787707724"/>
                    </a:ext>
                  </a:extLst>
                </a:gridCol>
                <a:gridCol w="1519210">
                  <a:extLst>
                    <a:ext uri="{9D8B030D-6E8A-4147-A177-3AD203B41FA5}">
                      <a16:colId xmlns:a16="http://schemas.microsoft.com/office/drawing/2014/main" val="2218584559"/>
                    </a:ext>
                  </a:extLst>
                </a:gridCol>
                <a:gridCol w="1519210">
                  <a:extLst>
                    <a:ext uri="{9D8B030D-6E8A-4147-A177-3AD203B41FA5}">
                      <a16:colId xmlns:a16="http://schemas.microsoft.com/office/drawing/2014/main" val="50267087"/>
                    </a:ext>
                  </a:extLst>
                </a:gridCol>
                <a:gridCol w="1519210">
                  <a:extLst>
                    <a:ext uri="{9D8B030D-6E8A-4147-A177-3AD203B41FA5}">
                      <a16:colId xmlns:a16="http://schemas.microsoft.com/office/drawing/2014/main" val="1569474682"/>
                    </a:ext>
                  </a:extLst>
                </a:gridCol>
              </a:tblGrid>
              <a:tr h="1171300">
                <a:tc>
                  <a:txBody>
                    <a:bodyPr/>
                    <a:lstStyle/>
                    <a:p>
                      <a:r>
                        <a:rPr lang="de-DE" dirty="0" err="1"/>
                        <a:t>What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Push </a:t>
                      </a:r>
                      <a:r>
                        <a:rPr lang="de-DE" dirty="0" err="1"/>
                        <a:t>to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GitLab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Test </a:t>
                      </a:r>
                      <a:r>
                        <a:rPr lang="de-DE" dirty="0" err="1"/>
                        <a:t>Application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Metrics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Build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Application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Deploy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to</a:t>
                      </a:r>
                      <a:r>
                        <a:rPr lang="de-DE" dirty="0"/>
                        <a:t> Server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749342"/>
                  </a:ext>
                </a:extLst>
              </a:tr>
              <a:tr h="1171300">
                <a:tc>
                  <a:txBody>
                    <a:bodyPr/>
                    <a:lstStyle/>
                    <a:p>
                      <a:r>
                        <a:rPr lang="de-DE" dirty="0" err="1"/>
                        <a:t>When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continously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Code </a:t>
                      </a:r>
                      <a:r>
                        <a:rPr lang="de-DE" dirty="0" err="1"/>
                        <a:t>is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ready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  <a:p>
                      <a:endParaRPr lang="de-DE" dirty="0"/>
                    </a:p>
                    <a:p>
                      <a:r>
                        <a:rPr lang="de-DE" sz="1600" dirty="0"/>
                        <a:t>+ </a:t>
                      </a:r>
                      <a:r>
                        <a:rPr lang="de-DE" sz="1600" dirty="0" err="1"/>
                        <a:t>we</a:t>
                      </a:r>
                      <a:r>
                        <a:rPr lang="de-DE" sz="1600" dirty="0"/>
                        <a:t> </a:t>
                      </a:r>
                      <a:r>
                        <a:rPr lang="de-DE" sz="1600" dirty="0" err="1"/>
                        <a:t>decide</a:t>
                      </a:r>
                      <a:endParaRPr lang="de-DE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7220006"/>
                  </a:ext>
                </a:extLst>
              </a:tr>
              <a:tr h="1171300">
                <a:tc>
                  <a:txBody>
                    <a:bodyPr/>
                    <a:lstStyle/>
                    <a:p>
                      <a:r>
                        <a:rPr lang="de-DE" dirty="0" err="1"/>
                        <a:t>Where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  <a:p>
                      <a:endParaRPr lang="de-DE" dirty="0"/>
                    </a:p>
                    <a:p>
                      <a:r>
                        <a:rPr lang="de-DE" dirty="0"/>
                        <a:t>         ▼</a:t>
                      </a:r>
                    </a:p>
                    <a:p>
                      <a:endParaRPr lang="de-DE" dirty="0"/>
                    </a:p>
                    <a:p>
                      <a:r>
                        <a:rPr lang="de-DE" dirty="0"/>
                        <a:t>         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br>
                        <a:rPr lang="de-DE" dirty="0"/>
                      </a:br>
                      <a:br>
                        <a:rPr lang="de-DE" dirty="0"/>
                      </a:br>
                      <a:r>
                        <a:rPr lang="de-DE" dirty="0"/>
                        <a:t>         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  <a:p>
                      <a:endParaRPr lang="de-DE" dirty="0"/>
                    </a:p>
                    <a:p>
                      <a:r>
                        <a:rPr lang="de-DE" dirty="0"/>
                        <a:t>          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 err="1"/>
                        <a:t>dev</a:t>
                      </a:r>
                      <a:r>
                        <a:rPr lang="de-DE" sz="1600" dirty="0"/>
                        <a:t>-system</a:t>
                      </a:r>
                    </a:p>
                    <a:p>
                      <a:pPr algn="ctr"/>
                      <a:r>
                        <a:rPr lang="de-DE" dirty="0" err="1"/>
                        <a:t>or</a:t>
                      </a:r>
                      <a:endParaRPr lang="de-DE" dirty="0"/>
                    </a:p>
                    <a:p>
                      <a:pPr algn="ctr"/>
                      <a:r>
                        <a:rPr lang="de-DE" sz="1600" dirty="0" err="1"/>
                        <a:t>stage</a:t>
                      </a:r>
                      <a:r>
                        <a:rPr lang="de-DE" sz="1600" dirty="0"/>
                        <a:t>-system</a:t>
                      </a:r>
                    </a:p>
                    <a:p>
                      <a:endParaRPr lang="de-DE" dirty="0"/>
                    </a:p>
                    <a:p>
                      <a:endParaRPr lang="de-DE" dirty="0"/>
                    </a:p>
                    <a:p>
                      <a:endParaRPr lang="de-DE" dirty="0"/>
                    </a:p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2186779"/>
                  </a:ext>
                </a:extLst>
              </a:tr>
            </a:tbl>
          </a:graphicData>
        </a:graphic>
      </p:graphicFrame>
      <p:pic>
        <p:nvPicPr>
          <p:cNvPr id="6146" name="Picture 2" descr="https://tse1.mm.bing.net/th?id=OIP.LD1vpnZ5ZKOb_9UlowuIhAHaHa&amp;pid=Api">
            <a:extLst>
              <a:ext uri="{FF2B5EF4-FFF2-40B4-BE49-F238E27FC236}">
                <a16:creationId xmlns:a16="http://schemas.microsoft.com/office/drawing/2014/main" id="{2D0D4292-0536-4D47-B83A-B672A99AFC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8096" y="4957183"/>
            <a:ext cx="689318" cy="689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ttps://upload.wikimedia.org/wikipedia/commons/thumb/1/18/GitLab_Logo.svg/1108px-GitLab_Logo.svg.png">
            <a:extLst>
              <a:ext uri="{FF2B5EF4-FFF2-40B4-BE49-F238E27FC236}">
                <a16:creationId xmlns:a16="http://schemas.microsoft.com/office/drawing/2014/main" id="{16CAA8CD-A5F1-114C-8950-1B7A75BFD9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195" y="4973322"/>
            <a:ext cx="727563" cy="673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https://tedvinke.files.wordpress.com/2016/02/sonarqube-logo.png?w=1100">
            <a:extLst>
              <a:ext uri="{FF2B5EF4-FFF2-40B4-BE49-F238E27FC236}">
                <a16:creationId xmlns:a16="http://schemas.microsoft.com/office/drawing/2014/main" id="{0077800A-EE24-324F-A864-534928BFD3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2340" y="5240033"/>
            <a:ext cx="1094146" cy="262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https://upload.wikimedia.org/wikipedia/commons/thumb/1/18/GitLab_Logo.svg/1108px-GitLab_Logo.svg.png">
            <a:extLst>
              <a:ext uri="{FF2B5EF4-FFF2-40B4-BE49-F238E27FC236}">
                <a16:creationId xmlns:a16="http://schemas.microsoft.com/office/drawing/2014/main" id="{6AED84EE-22A6-0E48-95B2-1AD18B4633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5054" y="4376599"/>
            <a:ext cx="376002" cy="347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https://upload.wikimedia.org/wikipedia/commons/thumb/1/18/GitLab_Logo.svg/1108px-GitLab_Logo.svg.png">
            <a:extLst>
              <a:ext uri="{FF2B5EF4-FFF2-40B4-BE49-F238E27FC236}">
                <a16:creationId xmlns:a16="http://schemas.microsoft.com/office/drawing/2014/main" id="{C6A0DDC8-9072-B540-8F83-D72193F8F6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2646" y="5728294"/>
            <a:ext cx="423413" cy="391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ntegrating with testing frameworks - Xray for JIRA Latest ...">
            <a:extLst>
              <a:ext uri="{FF2B5EF4-FFF2-40B4-BE49-F238E27FC236}">
                <a16:creationId xmlns:a16="http://schemas.microsoft.com/office/drawing/2014/main" id="{51BFC11D-C382-8747-8C09-D55C24389A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7723" y="4564779"/>
            <a:ext cx="978719" cy="31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https://tse3.mm.bing.net/th?id=OIP.KkDgi531Rrndbjubiq09sgHaCO&amp;pid=Api">
            <a:extLst>
              <a:ext uri="{FF2B5EF4-FFF2-40B4-BE49-F238E27FC236}">
                <a16:creationId xmlns:a16="http://schemas.microsoft.com/office/drawing/2014/main" id="{42D72BD8-35FB-AF45-AABC-9C15C91B73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5259" y="4312571"/>
            <a:ext cx="754789" cy="226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https://tse2.mm.bing.net/th?id=OIP.tkFWMZCDQpooIqh0U2gHggHaBs&amp;pid=Api">
            <a:extLst>
              <a:ext uri="{FF2B5EF4-FFF2-40B4-BE49-F238E27FC236}">
                <a16:creationId xmlns:a16="http://schemas.microsoft.com/office/drawing/2014/main" id="{A0732F46-B79A-2E44-B027-87E19D3EC6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96" t="-4436" r="24371" b="6847"/>
          <a:stretch/>
        </p:blipFill>
        <p:spPr bwMode="auto">
          <a:xfrm>
            <a:off x="5759242" y="4346881"/>
            <a:ext cx="450569" cy="191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Pfeil nach unten 5">
            <a:extLst>
              <a:ext uri="{FF2B5EF4-FFF2-40B4-BE49-F238E27FC236}">
                <a16:creationId xmlns:a16="http://schemas.microsoft.com/office/drawing/2014/main" id="{E5F0D9D5-DF41-F54F-B6F6-A2DBAD629F18}"/>
              </a:ext>
            </a:extLst>
          </p:cNvPr>
          <p:cNvSpPr/>
          <p:nvPr/>
        </p:nvSpPr>
        <p:spPr>
          <a:xfrm rot="7774270">
            <a:off x="5309874" y="2564375"/>
            <a:ext cx="430579" cy="130119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5" name="Pfeil nach unten 14">
            <a:extLst>
              <a:ext uri="{FF2B5EF4-FFF2-40B4-BE49-F238E27FC236}">
                <a16:creationId xmlns:a16="http://schemas.microsoft.com/office/drawing/2014/main" id="{C1A19956-9F54-5340-ACBB-D8A92816A7EC}"/>
              </a:ext>
            </a:extLst>
          </p:cNvPr>
          <p:cNvSpPr/>
          <p:nvPr/>
        </p:nvSpPr>
        <p:spPr>
          <a:xfrm rot="7774270">
            <a:off x="6715503" y="2511938"/>
            <a:ext cx="430579" cy="130119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Pfeil nach unten 15">
            <a:extLst>
              <a:ext uri="{FF2B5EF4-FFF2-40B4-BE49-F238E27FC236}">
                <a16:creationId xmlns:a16="http://schemas.microsoft.com/office/drawing/2014/main" id="{C81C5BD5-A0A6-DF4A-B7C7-F3B8BF0332B6}"/>
              </a:ext>
            </a:extLst>
          </p:cNvPr>
          <p:cNvSpPr/>
          <p:nvPr/>
        </p:nvSpPr>
        <p:spPr>
          <a:xfrm rot="7774270">
            <a:off x="8088416" y="2511937"/>
            <a:ext cx="430579" cy="130119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Pfeil nach unten 16">
            <a:extLst>
              <a:ext uri="{FF2B5EF4-FFF2-40B4-BE49-F238E27FC236}">
                <a16:creationId xmlns:a16="http://schemas.microsoft.com/office/drawing/2014/main" id="{743DAAB4-DDCB-8A43-B146-EC227E6DADD1}"/>
              </a:ext>
            </a:extLst>
          </p:cNvPr>
          <p:cNvSpPr/>
          <p:nvPr/>
        </p:nvSpPr>
        <p:spPr>
          <a:xfrm rot="7774270">
            <a:off x="9461330" y="2511937"/>
            <a:ext cx="430579" cy="130119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8" name="Picture 2" descr="https://www.logolynx.com/images/logolynx/b7/b769fa4ba92e48da33e691a69ca62224.png">
            <a:extLst>
              <a:ext uri="{FF2B5EF4-FFF2-40B4-BE49-F238E27FC236}">
                <a16:creationId xmlns:a16="http://schemas.microsoft.com/office/drawing/2014/main" id="{332A4DAC-F9CA-3949-9447-D462001100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6797" y="4166509"/>
            <a:ext cx="1253412" cy="863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 descr="https://qph.fs.quoracdn.net/main-qimg-48b7a3d8958565e7aa3ad4dbf2312770">
            <a:extLst>
              <a:ext uri="{FF2B5EF4-FFF2-40B4-BE49-F238E27FC236}">
                <a16:creationId xmlns:a16="http://schemas.microsoft.com/office/drawing/2014/main" id="{1F76BE86-26A3-564A-91F6-13F61F8DEC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6603" y="4312531"/>
            <a:ext cx="490880" cy="490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 descr="https://upload.wikimedia.org/wikipedia/commons/thumb/1/18/GitLab_Logo.svg/1108px-GitLab_Logo.svg.png">
            <a:extLst>
              <a:ext uri="{FF2B5EF4-FFF2-40B4-BE49-F238E27FC236}">
                <a16:creationId xmlns:a16="http://schemas.microsoft.com/office/drawing/2014/main" id="{8EBA84C8-27FD-E044-89ED-F7DF077ED3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9481" y="5214165"/>
            <a:ext cx="464531" cy="429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4" descr="https://tse4.mm.bing.net/th?id=OIP.1wHaexuW0KW_Qt5XWnEkVwAAAA&amp;pid=Api">
            <a:extLst>
              <a:ext uri="{FF2B5EF4-FFF2-40B4-BE49-F238E27FC236}">
                <a16:creationId xmlns:a16="http://schemas.microsoft.com/office/drawing/2014/main" id="{7DC4B262-D613-7140-87F3-131610C3D1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2702" y="5448967"/>
            <a:ext cx="671091" cy="671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https://tse4.mm.bing.net/th?id=OIP.PVaQ3v1NR6EhFiRgeuWrpQHaB3&amp;pid=Api">
            <a:extLst>
              <a:ext uri="{FF2B5EF4-FFF2-40B4-BE49-F238E27FC236}">
                <a16:creationId xmlns:a16="http://schemas.microsoft.com/office/drawing/2014/main" id="{3E1CF547-6A8B-CB4A-BAED-AEBF1DE505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7199" y="5170836"/>
            <a:ext cx="879769" cy="220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274B718D-9EF9-F34F-81F6-F183EF958066}"/>
              </a:ext>
            </a:extLst>
          </p:cNvPr>
          <p:cNvSpPr txBox="1"/>
          <p:nvPr/>
        </p:nvSpPr>
        <p:spPr>
          <a:xfrm rot="2452753">
            <a:off x="5226508" y="3030308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after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A15E171D-C6CA-3C4A-A4CF-75E3AE2672CA}"/>
              </a:ext>
            </a:extLst>
          </p:cNvPr>
          <p:cNvSpPr txBox="1"/>
          <p:nvPr/>
        </p:nvSpPr>
        <p:spPr>
          <a:xfrm rot="2452753">
            <a:off x="6614966" y="2977869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after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B512B605-8A07-F24F-BCA3-3B230ED25C6B}"/>
              </a:ext>
            </a:extLst>
          </p:cNvPr>
          <p:cNvSpPr txBox="1"/>
          <p:nvPr/>
        </p:nvSpPr>
        <p:spPr>
          <a:xfrm rot="2452753">
            <a:off x="8044177" y="3005038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after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B5286F22-1AFC-A442-A81F-57A521D4E778}"/>
              </a:ext>
            </a:extLst>
          </p:cNvPr>
          <p:cNvSpPr txBox="1"/>
          <p:nvPr/>
        </p:nvSpPr>
        <p:spPr>
          <a:xfrm rot="2452753">
            <a:off x="9393654" y="2989464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after</a:t>
            </a:r>
          </a:p>
        </p:txBody>
      </p:sp>
    </p:spTree>
    <p:extLst>
      <p:ext uri="{BB962C8B-B14F-4D97-AF65-F5344CB8AC3E}">
        <p14:creationId xmlns:p14="http://schemas.microsoft.com/office/powerpoint/2010/main" val="7275370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58A528-E001-3445-9BE4-466FB80901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QUality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4D19658-7965-314F-BEAA-8B1A9276F0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946253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950976"/>
          </a:xfrm>
        </p:spPr>
        <p:txBody>
          <a:bodyPr>
            <a:normAutofit/>
          </a:bodyPr>
          <a:lstStyle/>
          <a:p>
            <a:r>
              <a:rPr lang="en-US" sz="4000" dirty="0"/>
              <a:t>Testing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>
          <a:xfrm>
            <a:off x="1143000" y="1435608"/>
            <a:ext cx="10058400" cy="4050792"/>
          </a:xfrm>
        </p:spPr>
        <p:txBody>
          <a:bodyPr>
            <a:normAutofit lnSpcReduction="10000"/>
          </a:bodyPr>
          <a:lstStyle/>
          <a:p>
            <a:r>
              <a:rPr lang="de-DE" sz="2400" dirty="0" err="1"/>
              <a:t>Automatic</a:t>
            </a:r>
            <a:r>
              <a:rPr lang="de-DE" sz="2400" dirty="0"/>
              <a:t> </a:t>
            </a:r>
            <a:r>
              <a:rPr lang="de-DE" sz="2400" dirty="0" err="1"/>
              <a:t>testing</a:t>
            </a:r>
            <a:endParaRPr lang="de-DE" sz="2400" dirty="0"/>
          </a:p>
          <a:p>
            <a:r>
              <a:rPr lang="de-DE" sz="2400" dirty="0"/>
              <a:t>Test </a:t>
            </a:r>
            <a:r>
              <a:rPr lang="de-DE" sz="2400" dirty="0" err="1"/>
              <a:t>results</a:t>
            </a:r>
            <a:r>
              <a:rPr lang="de-DE" sz="2400" dirty="0"/>
              <a:t> </a:t>
            </a:r>
            <a:r>
              <a:rPr lang="de-DE" sz="2400" dirty="0" err="1"/>
              <a:t>visible</a:t>
            </a:r>
            <a:r>
              <a:rPr lang="de-DE" sz="2400" dirty="0"/>
              <a:t> on </a:t>
            </a:r>
            <a:r>
              <a:rPr lang="de-DE" sz="2400" dirty="0" err="1"/>
              <a:t>GitLab</a:t>
            </a:r>
            <a:r>
              <a:rPr lang="de-DE" sz="2400" dirty="0"/>
              <a:t> </a:t>
            </a:r>
            <a:br>
              <a:rPr lang="de-DE" sz="2400" dirty="0"/>
            </a:br>
            <a:r>
              <a:rPr lang="de-DE" sz="2400" dirty="0"/>
              <a:t>per </a:t>
            </a:r>
            <a:r>
              <a:rPr lang="de-DE" sz="2400" dirty="0" err="1"/>
              <a:t>commit</a:t>
            </a:r>
            <a:endParaRPr lang="de-DE" sz="2400" dirty="0"/>
          </a:p>
          <a:p>
            <a:r>
              <a:rPr lang="de-DE" sz="2400" dirty="0">
                <a:hlinkClick r:id="rId3"/>
              </a:rPr>
              <a:t>BDD </a:t>
            </a:r>
            <a:r>
              <a:rPr lang="de-DE" sz="2400" dirty="0" err="1">
                <a:hlinkClick r:id="rId3"/>
              </a:rPr>
              <a:t>tests</a:t>
            </a:r>
            <a:r>
              <a:rPr lang="de-DE" sz="2400" dirty="0">
                <a:hlinkClick r:id="rId3"/>
              </a:rPr>
              <a:t> </a:t>
            </a:r>
            <a:r>
              <a:rPr lang="de-DE" sz="2400" dirty="0" err="1"/>
              <a:t>with</a:t>
            </a:r>
            <a:r>
              <a:rPr lang="de-DE" sz="2400" dirty="0"/>
              <a:t> </a:t>
            </a:r>
            <a:r>
              <a:rPr lang="de-DE" sz="2400" dirty="0" err="1"/>
              <a:t>cucumber</a:t>
            </a:r>
            <a:endParaRPr lang="de-DE" sz="2400" dirty="0"/>
          </a:p>
          <a:p>
            <a:r>
              <a:rPr lang="de-DE" sz="2400" dirty="0" err="1"/>
              <a:t>JUnit</a:t>
            </a:r>
            <a:r>
              <a:rPr lang="de-DE" sz="2400" dirty="0"/>
              <a:t> </a:t>
            </a:r>
            <a:r>
              <a:rPr lang="de-DE" sz="2400" dirty="0" err="1"/>
              <a:t>tests</a:t>
            </a:r>
            <a:endParaRPr lang="de-DE" sz="2400" dirty="0"/>
          </a:p>
          <a:p>
            <a:r>
              <a:rPr lang="de-DE" sz="2400" dirty="0"/>
              <a:t>Database </a:t>
            </a:r>
            <a:r>
              <a:rPr lang="de-DE" sz="2400" dirty="0" err="1"/>
              <a:t>tests</a:t>
            </a:r>
            <a:endParaRPr lang="de-DE" sz="2400" dirty="0"/>
          </a:p>
          <a:p>
            <a:r>
              <a:rPr lang="de-DE" sz="2400" dirty="0"/>
              <a:t>Field Test</a:t>
            </a:r>
          </a:p>
          <a:p>
            <a:endParaRPr lang="de-DE" sz="2400" dirty="0"/>
          </a:p>
          <a:p>
            <a:r>
              <a:rPr lang="de-DE" sz="2400" b="1" dirty="0"/>
              <a:t>Test </a:t>
            </a:r>
            <a:r>
              <a:rPr lang="de-DE" sz="2400" b="1" dirty="0" err="1"/>
              <a:t>Coverage</a:t>
            </a:r>
            <a:endParaRPr lang="de-DE" sz="2400" b="1" dirty="0"/>
          </a:p>
          <a:p>
            <a:endParaRPr lang="de-DE" sz="2400" dirty="0"/>
          </a:p>
          <a:p>
            <a:endParaRPr lang="de-DE" sz="2400" dirty="0"/>
          </a:p>
          <a:p>
            <a:endParaRPr lang="de-DE" sz="2400" dirty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5920" y="399604"/>
            <a:ext cx="4761687" cy="6294559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96305ECB-80CA-2943-9ADB-C724BE03BD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6040" y="5358844"/>
            <a:ext cx="3179239" cy="641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90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495C941-30C7-A244-9BED-2C01B6A1A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Metrics</a:t>
            </a:r>
            <a:endParaRPr lang="de-DE" dirty="0"/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57ABE441-0C33-6349-8C71-FEF34A596B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648700" y="1922860"/>
            <a:ext cx="7206715" cy="4288341"/>
          </a:xfr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858F4755-7180-2D4B-A513-06E88350A433}"/>
              </a:ext>
            </a:extLst>
          </p:cNvPr>
          <p:cNvSpPr txBox="1"/>
          <p:nvPr/>
        </p:nvSpPr>
        <p:spPr>
          <a:xfrm>
            <a:off x="7724648" y="1104638"/>
            <a:ext cx="1544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▶︎</a:t>
            </a:r>
            <a:r>
              <a:rPr lang="de-DE" dirty="0">
                <a:hlinkClick r:id="rId4"/>
              </a:rPr>
              <a:t>Sonarqube</a:t>
            </a:r>
            <a:endParaRPr lang="de-DE" dirty="0"/>
          </a:p>
        </p:txBody>
      </p:sp>
      <p:pic>
        <p:nvPicPr>
          <p:cNvPr id="7" name="Picture 6" descr="https://tedvinke.files.wordpress.com/2016/02/sonarqube-logo.png?w=1100">
            <a:extLst>
              <a:ext uri="{FF2B5EF4-FFF2-40B4-BE49-F238E27FC236}">
                <a16:creationId xmlns:a16="http://schemas.microsoft.com/office/drawing/2014/main" id="{64170D31-9013-6540-B789-B7B7221927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0377" y="841665"/>
            <a:ext cx="3017342" cy="724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6129D16B-D0B7-7E4D-8EB9-37EF8347B1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4318" y="1856935"/>
            <a:ext cx="1955922" cy="4580236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27414A78-D4C5-6945-B7F7-2168F734276C}"/>
              </a:ext>
            </a:extLst>
          </p:cNvPr>
          <p:cNvSpPr/>
          <p:nvPr/>
        </p:nvSpPr>
        <p:spPr>
          <a:xfrm>
            <a:off x="1371600" y="5818908"/>
            <a:ext cx="1717964" cy="180110"/>
          </a:xfrm>
          <a:prstGeom prst="rect">
            <a:avLst/>
          </a:prstGeom>
          <a:solidFill>
            <a:srgbClr val="FFC000">
              <a:alpha val="21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B69FC3A0-39BE-794A-A623-E014C9E08992}"/>
              </a:ext>
            </a:extLst>
          </p:cNvPr>
          <p:cNvSpPr/>
          <p:nvPr/>
        </p:nvSpPr>
        <p:spPr>
          <a:xfrm>
            <a:off x="1371600" y="4779465"/>
            <a:ext cx="1717964" cy="180110"/>
          </a:xfrm>
          <a:prstGeom prst="rect">
            <a:avLst/>
          </a:prstGeom>
          <a:solidFill>
            <a:srgbClr val="FFC000">
              <a:alpha val="21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3279970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6261122-1B78-3541-824E-BEFC3C557C2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Further </a:t>
            </a:r>
            <a:r>
              <a:rPr lang="de-DE" dirty="0" err="1"/>
              <a:t>Questions</a:t>
            </a:r>
            <a:r>
              <a:rPr lang="de-DE" dirty="0"/>
              <a:t>?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6C2FD5C-30A2-7D45-B508-29C7065C1F1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233034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5625C5E-C30F-3542-874F-C31422EDE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Bookly</a:t>
            </a:r>
            <a:r>
              <a:rPr lang="de-DE" dirty="0"/>
              <a:t> </a:t>
            </a:r>
            <a:r>
              <a:rPr lang="de-DE" dirty="0" err="1"/>
              <a:t>Documentation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D076994-232A-FB45-843A-691E95BFA2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de-DE" dirty="0"/>
              <a:t>Stage System</a:t>
            </a:r>
          </a:p>
          <a:p>
            <a:pPr lvl="1"/>
            <a:r>
              <a:rPr lang="de-DE" dirty="0">
                <a:hlinkClick r:id="rId3"/>
              </a:rPr>
              <a:t>bookly.online</a:t>
            </a:r>
            <a:endParaRPr lang="de-DE" dirty="0"/>
          </a:p>
          <a:p>
            <a:r>
              <a:rPr lang="de-DE" dirty="0" err="1"/>
              <a:t>Documentation</a:t>
            </a:r>
            <a:endParaRPr lang="de-DE" dirty="0"/>
          </a:p>
          <a:p>
            <a:pPr lvl="1"/>
            <a:r>
              <a:rPr lang="de-DE" dirty="0">
                <a:hlinkClick r:id="rId4"/>
              </a:rPr>
              <a:t>SRS</a:t>
            </a:r>
            <a:endParaRPr lang="de-DE" dirty="0"/>
          </a:p>
          <a:p>
            <a:pPr lvl="1"/>
            <a:r>
              <a:rPr lang="de-DE" dirty="0">
                <a:hlinkClick r:id="rId5"/>
              </a:rPr>
              <a:t>SAD</a:t>
            </a:r>
            <a:endParaRPr lang="de-DE" dirty="0"/>
          </a:p>
          <a:p>
            <a:pPr lvl="1"/>
            <a:r>
              <a:rPr lang="de-DE" dirty="0" err="1">
                <a:hlinkClick r:id="rId6"/>
              </a:rPr>
              <a:t>Swagger</a:t>
            </a:r>
            <a:endParaRPr lang="de-DE" dirty="0"/>
          </a:p>
          <a:p>
            <a:pPr lvl="1"/>
            <a:r>
              <a:rPr lang="de-DE" dirty="0">
                <a:hlinkClick r:id="rId7"/>
              </a:rPr>
              <a:t>Testplan</a:t>
            </a:r>
            <a:endParaRPr lang="de-DE" dirty="0"/>
          </a:p>
          <a:p>
            <a:r>
              <a:rPr lang="de-DE" dirty="0"/>
              <a:t>Project Management and Quality</a:t>
            </a:r>
            <a:endParaRPr lang="de-DE" dirty="0">
              <a:hlinkClick r:id="rId8"/>
            </a:endParaRPr>
          </a:p>
          <a:p>
            <a:pPr lvl="1"/>
            <a:r>
              <a:rPr lang="de-DE" dirty="0">
                <a:hlinkClick r:id="rId8"/>
              </a:rPr>
              <a:t>YouTrack</a:t>
            </a:r>
            <a:endParaRPr lang="de-DE" dirty="0"/>
          </a:p>
          <a:p>
            <a:pPr lvl="1"/>
            <a:r>
              <a:rPr lang="de-DE" dirty="0">
                <a:hlinkClick r:id="rId9"/>
              </a:rPr>
              <a:t>Blog</a:t>
            </a:r>
            <a:endParaRPr lang="de-DE" dirty="0"/>
          </a:p>
          <a:p>
            <a:pPr lvl="1"/>
            <a:r>
              <a:rPr lang="de-DE" dirty="0" err="1">
                <a:hlinkClick r:id="rId10"/>
              </a:rPr>
              <a:t>GitLab</a:t>
            </a:r>
            <a:endParaRPr lang="de-DE" dirty="0"/>
          </a:p>
          <a:p>
            <a:pPr lvl="1"/>
            <a:r>
              <a:rPr lang="de-DE" dirty="0">
                <a:hlinkClick r:id="rId11"/>
              </a:rPr>
              <a:t>SonarQube</a:t>
            </a:r>
            <a:endParaRPr lang="de-DE" dirty="0"/>
          </a:p>
          <a:p>
            <a:pPr lvl="1"/>
            <a:r>
              <a:rPr lang="de-DE" dirty="0">
                <a:hlinkClick r:id="rId12"/>
              </a:rPr>
              <a:t>Gantt Chart Time Estimation</a:t>
            </a:r>
            <a:endParaRPr lang="de-DE" dirty="0"/>
          </a:p>
          <a:p>
            <a:r>
              <a:rPr lang="de-DE" dirty="0">
                <a:hlinkClick r:id="rId13"/>
              </a:rPr>
              <a:t>Demo</a:t>
            </a:r>
            <a:endParaRPr lang="de-DE" dirty="0"/>
          </a:p>
          <a:p>
            <a:r>
              <a:rPr lang="de-DE" dirty="0">
                <a:hlinkClick r:id="rId14"/>
              </a:rPr>
              <a:t>Test Video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869022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Extend of functionality</a:t>
            </a:r>
          </a:p>
        </p:txBody>
      </p:sp>
      <p:pic>
        <p:nvPicPr>
          <p:cNvPr id="1032" name="Picture 8" descr="https://gitlab.com/project_bookly/bookly/-/raw/master/design/usecase.png">
            <a:extLst>
              <a:ext uri="{FF2B5EF4-FFF2-40B4-BE49-F238E27FC236}">
                <a16:creationId xmlns:a16="http://schemas.microsoft.com/office/drawing/2014/main" id="{2E5E1DDC-64A1-C748-B245-D4580B2DC3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5" r="15379" b="80383"/>
          <a:stretch/>
        </p:blipFill>
        <p:spPr bwMode="auto">
          <a:xfrm>
            <a:off x="642892" y="1785536"/>
            <a:ext cx="5678542" cy="2375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CD822870-9E06-9F40-83C7-BF06AC583C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7325" y="296152"/>
            <a:ext cx="4953000" cy="628650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D08CF09C-A051-BD44-970E-AC42363B60B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837" t="78794" r="14290"/>
          <a:stretch/>
        </p:blipFill>
        <p:spPr>
          <a:xfrm>
            <a:off x="516057" y="4219164"/>
            <a:ext cx="5805377" cy="2485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9214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Extend of functionality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D822870-9E06-9F40-83C7-BF06AC583C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7325" y="296152"/>
            <a:ext cx="4953000" cy="628650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ABD75C50-F5C5-384F-86F1-07AA4AA6120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103" b="21944"/>
          <a:stretch/>
        </p:blipFill>
        <p:spPr>
          <a:xfrm>
            <a:off x="723014" y="1765005"/>
            <a:ext cx="6049926" cy="4450122"/>
          </a:xfrm>
          <a:prstGeom prst="rect">
            <a:avLst/>
          </a:prstGeom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D7A2D0C0-1902-3949-9EF2-B5E3FA5EE9D5}"/>
              </a:ext>
            </a:extLst>
          </p:cNvPr>
          <p:cNvSpPr/>
          <p:nvPr/>
        </p:nvSpPr>
        <p:spPr>
          <a:xfrm>
            <a:off x="414669" y="5602515"/>
            <a:ext cx="1660873" cy="980138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802775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Cases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1"/>
          </p:nvPr>
        </p:nvSpPr>
        <p:spPr>
          <a:xfrm>
            <a:off x="1069847" y="2194560"/>
            <a:ext cx="5084210" cy="3206780"/>
          </a:xfrm>
        </p:spPr>
        <p:txBody>
          <a:bodyPr>
            <a:normAutofit/>
          </a:bodyPr>
          <a:lstStyle/>
          <a:p>
            <a:r>
              <a:rPr lang="en-US" sz="2400" dirty="0"/>
              <a:t>Manage page </a:t>
            </a:r>
          </a:p>
          <a:p>
            <a:pPr lvl="1"/>
            <a:r>
              <a:rPr lang="en-US" sz="2400" b="1" dirty="0">
                <a:solidFill>
                  <a:srgbClr val="92D050"/>
                </a:solidFill>
              </a:rPr>
              <a:t>C: create page entry (UC 1)</a:t>
            </a:r>
          </a:p>
          <a:p>
            <a:pPr lvl="1"/>
            <a:r>
              <a:rPr lang="en-US" sz="2400" b="1" dirty="0">
                <a:solidFill>
                  <a:srgbClr val="92D050"/>
                </a:solidFill>
              </a:rPr>
              <a:t>R: read an entry (UC 2)</a:t>
            </a:r>
          </a:p>
          <a:p>
            <a:pPr lvl="1"/>
            <a:r>
              <a:rPr lang="en-US" sz="2400" b="1" dirty="0">
                <a:solidFill>
                  <a:srgbClr val="92D050"/>
                </a:solidFill>
              </a:rPr>
              <a:t>U: update/edit an entry (UC 3)</a:t>
            </a:r>
          </a:p>
          <a:p>
            <a:pPr lvl="1"/>
            <a:r>
              <a:rPr lang="en-US" sz="2400" dirty="0">
                <a:solidFill>
                  <a:srgbClr val="FF0000"/>
                </a:solidFill>
              </a:rPr>
              <a:t>D: delete an entry (part of account)</a:t>
            </a:r>
          </a:p>
          <a:p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sz="half" idx="2"/>
          </p:nvPr>
        </p:nvSpPr>
        <p:spPr>
          <a:xfrm>
            <a:off x="6364223" y="2194560"/>
            <a:ext cx="5076410" cy="3206780"/>
          </a:xfrm>
        </p:spPr>
        <p:txBody>
          <a:bodyPr>
            <a:normAutofit/>
          </a:bodyPr>
          <a:lstStyle/>
          <a:p>
            <a:r>
              <a:rPr lang="en-US" sz="2400" dirty="0"/>
              <a:t>Manage book </a:t>
            </a:r>
          </a:p>
          <a:p>
            <a:pPr lvl="1"/>
            <a:r>
              <a:rPr lang="en-US" sz="2400" b="1" dirty="0">
                <a:solidFill>
                  <a:srgbClr val="92D050"/>
                </a:solidFill>
              </a:rPr>
              <a:t>C: create a book (UC 4)</a:t>
            </a:r>
          </a:p>
          <a:p>
            <a:pPr lvl="1"/>
            <a:r>
              <a:rPr lang="en-US" sz="2400" b="1" dirty="0">
                <a:solidFill>
                  <a:srgbClr val="92D050"/>
                </a:solidFill>
              </a:rPr>
              <a:t>R: show cover/title (UC 5)</a:t>
            </a:r>
          </a:p>
          <a:p>
            <a:pPr lvl="1"/>
            <a:r>
              <a:rPr lang="en-US" sz="2400" b="1" dirty="0">
                <a:solidFill>
                  <a:srgbClr val="92D050"/>
                </a:solidFill>
              </a:rPr>
              <a:t>U: update cover/title (UC 6)</a:t>
            </a:r>
          </a:p>
          <a:p>
            <a:pPr lvl="1"/>
            <a:r>
              <a:rPr lang="en-US" sz="2400" dirty="0">
                <a:solidFill>
                  <a:srgbClr val="FF0000"/>
                </a:solidFill>
              </a:rPr>
              <a:t>D: delete (part of account)</a:t>
            </a:r>
            <a:endParaRPr lang="en-US" sz="2400" dirty="0">
              <a:solidFill>
                <a:srgbClr val="7030A0"/>
              </a:solidFill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3AD390FE-75C9-E74E-A4CA-68EB4D332C27}"/>
              </a:ext>
            </a:extLst>
          </p:cNvPr>
          <p:cNvSpPr txBox="1"/>
          <p:nvPr/>
        </p:nvSpPr>
        <p:spPr>
          <a:xfrm>
            <a:off x="4193718" y="5040259"/>
            <a:ext cx="38106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92D050"/>
                </a:solidFill>
              </a:rPr>
              <a:t>Green 		</a:t>
            </a:r>
            <a:r>
              <a:rPr lang="de-DE" dirty="0" err="1"/>
              <a:t>implemented</a:t>
            </a:r>
            <a:r>
              <a:rPr lang="de-DE" dirty="0"/>
              <a:t> in 2019</a:t>
            </a:r>
          </a:p>
          <a:p>
            <a:r>
              <a:rPr lang="de-DE" dirty="0" err="1">
                <a:solidFill>
                  <a:srgbClr val="FF0000"/>
                </a:solidFill>
              </a:rPr>
              <a:t>Red</a:t>
            </a:r>
            <a:r>
              <a:rPr lang="de-DE" dirty="0">
                <a:solidFill>
                  <a:srgbClr val="FF0000"/>
                </a:solidFill>
              </a:rPr>
              <a:t>			</a:t>
            </a:r>
            <a:r>
              <a:rPr lang="de-DE" dirty="0" err="1"/>
              <a:t>implemented</a:t>
            </a:r>
            <a:r>
              <a:rPr lang="de-DE" dirty="0"/>
              <a:t> in 2020</a:t>
            </a:r>
          </a:p>
          <a:p>
            <a:r>
              <a:rPr lang="de-DE" b="1" dirty="0" err="1"/>
              <a:t>Bold</a:t>
            </a:r>
            <a:r>
              <a:rPr lang="de-DE" dirty="0"/>
              <a:t>		</a:t>
            </a:r>
            <a:r>
              <a:rPr lang="de-DE" dirty="0" err="1"/>
              <a:t>Use</a:t>
            </a:r>
            <a:r>
              <a:rPr lang="de-DE" dirty="0"/>
              <a:t> Case</a:t>
            </a:r>
          </a:p>
        </p:txBody>
      </p:sp>
    </p:spTree>
    <p:extLst>
      <p:ext uri="{BB962C8B-B14F-4D97-AF65-F5344CB8AC3E}">
        <p14:creationId xmlns:p14="http://schemas.microsoft.com/office/powerpoint/2010/main" val="10231728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Cases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1"/>
          </p:nvPr>
        </p:nvSpPr>
        <p:spPr>
          <a:xfrm>
            <a:off x="1069847" y="2194560"/>
            <a:ext cx="5021464" cy="3657600"/>
          </a:xfrm>
        </p:spPr>
        <p:txBody>
          <a:bodyPr>
            <a:normAutofit fontScale="92500" lnSpcReduction="10000"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Share code to invite friends (UC 7)</a:t>
            </a:r>
          </a:p>
          <a:p>
            <a:r>
              <a:rPr lang="en-US" sz="2400" b="1" dirty="0">
                <a:solidFill>
                  <a:srgbClr val="FF0000"/>
                </a:solidFill>
              </a:rPr>
              <a:t>Manage Page Decorations (UC 8)</a:t>
            </a:r>
          </a:p>
          <a:p>
            <a:pPr lvl="1"/>
            <a:r>
              <a:rPr lang="en-US" sz="2400" dirty="0"/>
              <a:t>C: create sticker</a:t>
            </a:r>
          </a:p>
          <a:p>
            <a:pPr lvl="1"/>
            <a:r>
              <a:rPr lang="en-US" sz="2400" dirty="0"/>
              <a:t>R: read sticker</a:t>
            </a:r>
          </a:p>
          <a:p>
            <a:pPr lvl="1"/>
            <a:r>
              <a:rPr lang="en-US" sz="2400" dirty="0"/>
              <a:t>U: update sticker</a:t>
            </a:r>
          </a:p>
          <a:p>
            <a:pPr lvl="1"/>
            <a:r>
              <a:rPr lang="en-US" sz="2400" dirty="0"/>
              <a:t>D: delete sticker</a:t>
            </a:r>
          </a:p>
          <a:p>
            <a:r>
              <a:rPr lang="en-US" sz="2400" b="1" dirty="0">
                <a:solidFill>
                  <a:srgbClr val="FF0000"/>
                </a:solidFill>
              </a:rPr>
              <a:t>Navigate Footer (UC 10)</a:t>
            </a:r>
          </a:p>
          <a:p>
            <a:r>
              <a:rPr lang="en-US" sz="2400" b="1" dirty="0">
                <a:solidFill>
                  <a:srgbClr val="FF0000"/>
                </a:solidFill>
              </a:rPr>
              <a:t>Navigate Header (UC 11)</a:t>
            </a:r>
          </a:p>
          <a:p>
            <a:r>
              <a:rPr lang="en-US" sz="2400" b="1" dirty="0">
                <a:solidFill>
                  <a:srgbClr val="FF0000"/>
                </a:solidFill>
              </a:rPr>
              <a:t>Operate Account (UC 12)</a:t>
            </a:r>
          </a:p>
          <a:p>
            <a:endParaRPr lang="en-US" sz="2400" u="sng" dirty="0">
              <a:solidFill>
                <a:srgbClr val="FF0000"/>
              </a:solidFill>
            </a:endParaRPr>
          </a:p>
          <a:p>
            <a:endParaRPr lang="en-US" sz="2400" u="sng" dirty="0">
              <a:solidFill>
                <a:srgbClr val="FF0000"/>
              </a:solidFill>
            </a:endParaRPr>
          </a:p>
          <a:p>
            <a:pPr lvl="1"/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sz="half" idx="2"/>
          </p:nvPr>
        </p:nvSpPr>
        <p:spPr>
          <a:xfrm>
            <a:off x="6364223" y="2194560"/>
            <a:ext cx="5283826" cy="3206780"/>
          </a:xfrm>
        </p:spPr>
        <p:txBody>
          <a:bodyPr>
            <a:normAutofit fontScale="92500" lnSpcReduction="10000"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Manage Cover Decorations (UC 9) </a:t>
            </a:r>
          </a:p>
          <a:p>
            <a:pPr lvl="1"/>
            <a:r>
              <a:rPr lang="en-US" sz="2400" dirty="0"/>
              <a:t>C: create sticker</a:t>
            </a:r>
          </a:p>
          <a:p>
            <a:pPr lvl="1"/>
            <a:r>
              <a:rPr lang="en-US" sz="2400" dirty="0"/>
              <a:t>R: read sticker/theme</a:t>
            </a:r>
          </a:p>
          <a:p>
            <a:pPr lvl="1"/>
            <a:r>
              <a:rPr lang="en-US" sz="2400" dirty="0"/>
              <a:t>U: update sticker/theme</a:t>
            </a:r>
          </a:p>
          <a:p>
            <a:pPr lvl="1"/>
            <a:r>
              <a:rPr lang="en-US" sz="2400" dirty="0"/>
              <a:t>D: delete sticker</a:t>
            </a:r>
            <a:r>
              <a:rPr lang="en-US" sz="2400" dirty="0">
                <a:solidFill>
                  <a:srgbClr val="7030A0"/>
                </a:solidFill>
              </a:rPr>
              <a:t> </a:t>
            </a:r>
            <a:r>
              <a:rPr lang="en-US" sz="2400" dirty="0"/>
              <a:t> 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7B45A213-737F-9641-8223-4BE1A7631A08}"/>
              </a:ext>
            </a:extLst>
          </p:cNvPr>
          <p:cNvSpPr txBox="1"/>
          <p:nvPr/>
        </p:nvSpPr>
        <p:spPr>
          <a:xfrm>
            <a:off x="6478106" y="4699379"/>
            <a:ext cx="38106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92D050"/>
                </a:solidFill>
              </a:rPr>
              <a:t>Green 		</a:t>
            </a:r>
            <a:r>
              <a:rPr lang="de-DE" dirty="0" err="1"/>
              <a:t>implemented</a:t>
            </a:r>
            <a:r>
              <a:rPr lang="de-DE" dirty="0"/>
              <a:t> in 2019</a:t>
            </a:r>
          </a:p>
          <a:p>
            <a:r>
              <a:rPr lang="de-DE" dirty="0" err="1">
                <a:solidFill>
                  <a:srgbClr val="FF0000"/>
                </a:solidFill>
              </a:rPr>
              <a:t>Red</a:t>
            </a:r>
            <a:r>
              <a:rPr lang="de-DE" dirty="0">
                <a:solidFill>
                  <a:srgbClr val="FF0000"/>
                </a:solidFill>
              </a:rPr>
              <a:t>			</a:t>
            </a:r>
            <a:r>
              <a:rPr lang="de-DE" dirty="0" err="1"/>
              <a:t>implemented</a:t>
            </a:r>
            <a:r>
              <a:rPr lang="de-DE" dirty="0"/>
              <a:t> in 2020</a:t>
            </a:r>
          </a:p>
          <a:p>
            <a:r>
              <a:rPr lang="de-DE" b="1" dirty="0" err="1"/>
              <a:t>Bold</a:t>
            </a:r>
            <a:r>
              <a:rPr lang="de-DE" dirty="0"/>
              <a:t>		</a:t>
            </a:r>
            <a:r>
              <a:rPr lang="de-DE" dirty="0" err="1"/>
              <a:t>Use</a:t>
            </a:r>
            <a:r>
              <a:rPr lang="de-DE" dirty="0"/>
              <a:t> Case</a:t>
            </a:r>
          </a:p>
        </p:txBody>
      </p:sp>
    </p:spTree>
    <p:extLst>
      <p:ext uri="{BB962C8B-B14F-4D97-AF65-F5344CB8AC3E}">
        <p14:creationId xmlns:p14="http://schemas.microsoft.com/office/powerpoint/2010/main" val="12509305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DEMO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BOOKLY - </a:t>
            </a:r>
            <a:r>
              <a:rPr lang="en-US" dirty="0"/>
              <a:t>friendship book</a:t>
            </a: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678" y="1225296"/>
            <a:ext cx="5144656" cy="3416656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BFD958FD-A79C-1942-9885-7CF28DFD6167}"/>
              </a:ext>
            </a:extLst>
          </p:cNvPr>
          <p:cNvSpPr txBox="1"/>
          <p:nvPr/>
        </p:nvSpPr>
        <p:spPr>
          <a:xfrm>
            <a:off x="2349795" y="3902149"/>
            <a:ext cx="109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► </a:t>
            </a:r>
            <a:r>
              <a:rPr lang="de-DE" dirty="0">
                <a:hlinkClick r:id="rId4"/>
              </a:rPr>
              <a:t>Video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856349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4CDF1E-CECB-9545-8AB4-E559E3E6BD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Project Management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0AD7D9F-9847-6C48-BBD2-CF6DDF0986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1830766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Holzart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TM03090434[[fn=Holzart]]</Template>
  <TotalTime>0</TotalTime>
  <Words>810</Words>
  <Application>Microsoft Macintosh PowerPoint</Application>
  <PresentationFormat>Breitbild</PresentationFormat>
  <Paragraphs>239</Paragraphs>
  <Slides>36</Slides>
  <Notes>30</Notes>
  <HiddenSlides>6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36</vt:i4>
      </vt:variant>
    </vt:vector>
  </HeadingPairs>
  <TitlesOfParts>
    <vt:vector size="41" baseType="lpstr">
      <vt:lpstr>Calibri</vt:lpstr>
      <vt:lpstr>Rockwell</vt:lpstr>
      <vt:lpstr>Rockwell Condensed</vt:lpstr>
      <vt:lpstr>Wingdings</vt:lpstr>
      <vt:lpstr>Holzart</vt:lpstr>
      <vt:lpstr>bookly</vt:lpstr>
      <vt:lpstr>Outline</vt:lpstr>
      <vt:lpstr>Use Cases</vt:lpstr>
      <vt:lpstr>Extend of functionality</vt:lpstr>
      <vt:lpstr>Extend of functionality</vt:lpstr>
      <vt:lpstr>Use Cases</vt:lpstr>
      <vt:lpstr>Use Cases</vt:lpstr>
      <vt:lpstr>DEMO</vt:lpstr>
      <vt:lpstr>Project Management</vt:lpstr>
      <vt:lpstr>RUP- Rational Unified Process </vt:lpstr>
      <vt:lpstr>RUP- Workflow </vt:lpstr>
      <vt:lpstr>RUP- Workflow - 2020 </vt:lpstr>
      <vt:lpstr>RUP- Workflow - complete </vt:lpstr>
      <vt:lpstr>Scrum and Youtrack</vt:lpstr>
      <vt:lpstr>Scrum and Youtrack</vt:lpstr>
      <vt:lpstr>Scrum and Youtrack</vt:lpstr>
      <vt:lpstr>Burn-Down-Chart</vt:lpstr>
      <vt:lpstr>Cost Estimation</vt:lpstr>
      <vt:lpstr>Risk Management</vt:lpstr>
      <vt:lpstr>Architecture</vt:lpstr>
      <vt:lpstr>Main Idea</vt:lpstr>
      <vt:lpstr>Overview</vt:lpstr>
      <vt:lpstr>Architecture – Overview </vt:lpstr>
      <vt:lpstr>Technology</vt:lpstr>
      <vt:lpstr>Database scheme – Data View</vt:lpstr>
      <vt:lpstr>Class Diagram - Controller</vt:lpstr>
      <vt:lpstr>Class Diagram Model</vt:lpstr>
      <vt:lpstr>Design Patterns: Null Object</vt:lpstr>
      <vt:lpstr>Architecture – Deployment View</vt:lpstr>
      <vt:lpstr>Continous Integration</vt:lpstr>
      <vt:lpstr>Continous Integration</vt:lpstr>
      <vt:lpstr>QUality</vt:lpstr>
      <vt:lpstr>Testing</vt:lpstr>
      <vt:lpstr>Metrics</vt:lpstr>
      <vt:lpstr>Further Questions?</vt:lpstr>
      <vt:lpstr>Bookly Documentation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bookly</dc:title>
  <dc:creator>Alexandra Stober</dc:creator>
  <cp:lastModifiedBy>Microsoft Office User</cp:lastModifiedBy>
  <cp:revision>67</cp:revision>
  <cp:lastPrinted>2020-06-30T09:40:55Z</cp:lastPrinted>
  <dcterms:created xsi:type="dcterms:W3CDTF">2019-11-21T13:59:32Z</dcterms:created>
  <dcterms:modified xsi:type="dcterms:W3CDTF">2020-06-30T09:50:50Z</dcterms:modified>
</cp:coreProperties>
</file>